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58" r:id="rId5"/>
    <p:sldId id="271" r:id="rId6"/>
    <p:sldId id="260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69" r:id="rId16"/>
    <p:sldId id="270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croix arnaud" initials="la" lastIdx="8" clrIdx="0">
    <p:extLst>
      <p:ext uri="{19B8F6BF-5375-455C-9EA6-DF929625EA0E}">
        <p15:presenceInfo xmlns:p15="http://schemas.microsoft.com/office/powerpoint/2012/main" userId="S-1-5-21-86320439-1276794103-837300805-152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0CC"/>
    <a:srgbClr val="FAA9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fr-FR" sz="1200" b="0" i="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de l'augmentation des données par l'application de filtre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1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'[Classeur1 (version 1).xlsx]Feuil1'!$H$3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7F-41C6-B8C5-D7A74052D7B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E7F-41C6-B8C5-D7A74052D7B9}"/>
              </c:ext>
            </c:extLst>
          </c:dPt>
          <c:cat>
            <c:strRef>
              <c:f>'[Classeur1 (version 1).xlsx]Feuil1'!$I$2:$K$2</c:f>
              <c:strCache>
                <c:ptCount val="3"/>
                <c:pt idx="0">
                  <c:v>Sans filtre</c:v>
                </c:pt>
                <c:pt idx="1">
                  <c:v>A l'aide de la symétrie</c:v>
                </c:pt>
                <c:pt idx="2">
                  <c:v>Avec l'ensemble des filtres</c:v>
                </c:pt>
              </c:strCache>
            </c:strRef>
          </c:cat>
          <c:val>
            <c:numRef>
              <c:f>'[Classeur1 (version 1).xlsx]Feuil1'!$I$3:$K$3</c:f>
              <c:numCache>
                <c:formatCode>General</c:formatCode>
                <c:ptCount val="3"/>
                <c:pt idx="0">
                  <c:v>533</c:v>
                </c:pt>
                <c:pt idx="1">
                  <c:v>2132</c:v>
                </c:pt>
                <c:pt idx="2">
                  <c:v>6929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7F-41C6-B8C5-D7A74052D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37936336"/>
        <c:axId val="337932024"/>
      </c:barChart>
      <c:catAx>
        <c:axId val="33793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932024"/>
        <c:crosses val="autoZero"/>
        <c:auto val="1"/>
        <c:lblAlgn val="ctr"/>
        <c:lblOffset val="100"/>
        <c:noMultiLvlLbl val="0"/>
      </c:catAx>
      <c:valAx>
        <c:axId val="337932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37936336"/>
        <c:crosses val="autoZero"/>
        <c:crossBetween val="between"/>
        <c:majorUnit val="200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3AAA0-55FE-417C-9B9E-213D3471A7C4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2DFFFFC-0717-45DC-9509-DD99C25C8E4C}">
      <dgm:prSet phldrT="[Texte]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fr-FR" b="0" dirty="0"/>
            <a:t>Analyse de la structure du fichier .32</a:t>
          </a:r>
        </a:p>
      </dgm:t>
    </dgm:pt>
    <dgm:pt modelId="{3A7D5AB6-499A-4809-927F-3B4A95450F12}" type="parTrans" cxnId="{C45A1162-5B0A-41E7-96B7-55C77617CF91}">
      <dgm:prSet/>
      <dgm:spPr/>
      <dgm:t>
        <a:bodyPr/>
        <a:lstStyle/>
        <a:p>
          <a:endParaRPr lang="fr-FR"/>
        </a:p>
      </dgm:t>
    </dgm:pt>
    <dgm:pt modelId="{F03A2EEE-9E00-4F93-B1E1-34E7C4D12991}" type="sibTrans" cxnId="{C45A1162-5B0A-41E7-96B7-55C77617CF91}">
      <dgm:prSet/>
      <dgm:spPr/>
      <dgm:t>
        <a:bodyPr/>
        <a:lstStyle/>
        <a:p>
          <a:endParaRPr lang="fr-FR"/>
        </a:p>
      </dgm:t>
    </dgm:pt>
    <dgm:pt modelId="{8D2DA19F-ECFD-4A86-86BF-D48CD518C26C}">
      <dgm:prSet phldrT="[Texte]"/>
      <dgm:spPr>
        <a:ln>
          <a:noFill/>
        </a:ln>
      </dgm:spPr>
      <dgm:t>
        <a:bodyPr/>
        <a:lstStyle/>
        <a:p>
          <a:r>
            <a:rPr lang="fr-FR" b="0" dirty="0"/>
            <a:t>Stockage des fichiers</a:t>
          </a:r>
        </a:p>
      </dgm:t>
    </dgm:pt>
    <dgm:pt modelId="{7D046445-F8B9-4CE8-8D08-42D352AE5DAB}" type="parTrans" cxnId="{871770C5-294A-4AC0-AA5C-479D92EE59E2}">
      <dgm:prSet/>
      <dgm:spPr/>
      <dgm:t>
        <a:bodyPr/>
        <a:lstStyle/>
        <a:p>
          <a:endParaRPr lang="fr-FR"/>
        </a:p>
      </dgm:t>
    </dgm:pt>
    <dgm:pt modelId="{81E0D350-CB80-4055-995F-40EFF250D0A6}" type="sibTrans" cxnId="{871770C5-294A-4AC0-AA5C-479D92EE59E2}">
      <dgm:prSet/>
      <dgm:spPr/>
      <dgm:t>
        <a:bodyPr/>
        <a:lstStyle/>
        <a:p>
          <a:endParaRPr lang="fr-FR"/>
        </a:p>
      </dgm:t>
    </dgm:pt>
    <dgm:pt modelId="{7634EBB7-A11F-4433-B00B-685BACDD2A7B}">
      <dgm:prSet phldrT="[Texte]"/>
      <dgm:spPr>
        <a:ln>
          <a:noFill/>
        </a:ln>
      </dgm:spPr>
      <dgm:t>
        <a:bodyPr/>
        <a:lstStyle/>
        <a:p>
          <a:r>
            <a:rPr lang="fr-FR" b="0" dirty="0"/>
            <a:t>Interface de l’application Web</a:t>
          </a:r>
        </a:p>
      </dgm:t>
    </dgm:pt>
    <dgm:pt modelId="{B17FD476-EA69-4703-8778-0237A8F5FB21}" type="parTrans" cxnId="{EB185F2D-325B-42C7-AC3E-D905F28F5D45}">
      <dgm:prSet/>
      <dgm:spPr/>
      <dgm:t>
        <a:bodyPr/>
        <a:lstStyle/>
        <a:p>
          <a:endParaRPr lang="fr-FR"/>
        </a:p>
      </dgm:t>
    </dgm:pt>
    <dgm:pt modelId="{6D7ABF6B-3A94-477E-B211-B216D847875E}" type="sibTrans" cxnId="{EB185F2D-325B-42C7-AC3E-D905F28F5D45}">
      <dgm:prSet/>
      <dgm:spPr/>
      <dgm:t>
        <a:bodyPr/>
        <a:lstStyle/>
        <a:p>
          <a:endParaRPr lang="fr-FR"/>
        </a:p>
      </dgm:t>
    </dgm:pt>
    <dgm:pt modelId="{D205F91A-BE61-4086-A6FC-B9BFC0FD9415}" type="pres">
      <dgm:prSet presAssocID="{DCB3AAA0-55FE-417C-9B9E-213D3471A7C4}" presName="Name0" presStyleCnt="0">
        <dgm:presLayoutVars>
          <dgm:dir/>
          <dgm:animLvl val="lvl"/>
          <dgm:resizeHandles val="exact"/>
        </dgm:presLayoutVars>
      </dgm:prSet>
      <dgm:spPr/>
    </dgm:pt>
    <dgm:pt modelId="{A9E01865-6ABF-46F2-B21F-EDDC14999190}" type="pres">
      <dgm:prSet presAssocID="{D2DFFFFC-0717-45DC-9509-DD99C25C8E4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7E8D31-40B9-48B2-95C6-989169558BC4}" type="pres">
      <dgm:prSet presAssocID="{F03A2EEE-9E00-4F93-B1E1-34E7C4D12991}" presName="parTxOnlySpace" presStyleCnt="0"/>
      <dgm:spPr/>
    </dgm:pt>
    <dgm:pt modelId="{494C06B1-3C57-48AA-8BE1-306EF3DC79A6}" type="pres">
      <dgm:prSet presAssocID="{8D2DA19F-ECFD-4A86-86BF-D48CD518C26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B08814-5B9F-4FC7-A001-4CF288217F7F}" type="pres">
      <dgm:prSet presAssocID="{81E0D350-CB80-4055-995F-40EFF250D0A6}" presName="parTxOnlySpace" presStyleCnt="0"/>
      <dgm:spPr/>
    </dgm:pt>
    <dgm:pt modelId="{9BFB841B-7F36-4EAE-8550-66DCFC7D6F4C}" type="pres">
      <dgm:prSet presAssocID="{7634EBB7-A11F-4433-B00B-685BACDD2A7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04EACC-53A2-433E-8ED9-E6E39128C216}" type="presOf" srcId="{DCB3AAA0-55FE-417C-9B9E-213D3471A7C4}" destId="{D205F91A-BE61-4086-A6FC-B9BFC0FD9415}" srcOrd="0" destOrd="0" presId="urn:microsoft.com/office/officeart/2005/8/layout/chevron1"/>
    <dgm:cxn modelId="{C45A1162-5B0A-41E7-96B7-55C77617CF91}" srcId="{DCB3AAA0-55FE-417C-9B9E-213D3471A7C4}" destId="{D2DFFFFC-0717-45DC-9509-DD99C25C8E4C}" srcOrd="0" destOrd="0" parTransId="{3A7D5AB6-499A-4809-927F-3B4A95450F12}" sibTransId="{F03A2EEE-9E00-4F93-B1E1-34E7C4D12991}"/>
    <dgm:cxn modelId="{871770C5-294A-4AC0-AA5C-479D92EE59E2}" srcId="{DCB3AAA0-55FE-417C-9B9E-213D3471A7C4}" destId="{8D2DA19F-ECFD-4A86-86BF-D48CD518C26C}" srcOrd="1" destOrd="0" parTransId="{7D046445-F8B9-4CE8-8D08-42D352AE5DAB}" sibTransId="{81E0D350-CB80-4055-995F-40EFF250D0A6}"/>
    <dgm:cxn modelId="{50FB1D05-DE18-4C6F-A1FA-4AD6F20457F7}" type="presOf" srcId="{8D2DA19F-ECFD-4A86-86BF-D48CD518C26C}" destId="{494C06B1-3C57-48AA-8BE1-306EF3DC79A6}" srcOrd="0" destOrd="0" presId="urn:microsoft.com/office/officeart/2005/8/layout/chevron1"/>
    <dgm:cxn modelId="{ED858BFC-CBA3-4782-9E02-710954D41FAE}" type="presOf" srcId="{7634EBB7-A11F-4433-B00B-685BACDD2A7B}" destId="{9BFB841B-7F36-4EAE-8550-66DCFC7D6F4C}" srcOrd="0" destOrd="0" presId="urn:microsoft.com/office/officeart/2005/8/layout/chevron1"/>
    <dgm:cxn modelId="{9A25D718-4890-4EA4-9C41-925E3A7BC774}" type="presOf" srcId="{D2DFFFFC-0717-45DC-9509-DD99C25C8E4C}" destId="{A9E01865-6ABF-46F2-B21F-EDDC14999190}" srcOrd="0" destOrd="0" presId="urn:microsoft.com/office/officeart/2005/8/layout/chevron1"/>
    <dgm:cxn modelId="{EB185F2D-325B-42C7-AC3E-D905F28F5D45}" srcId="{DCB3AAA0-55FE-417C-9B9E-213D3471A7C4}" destId="{7634EBB7-A11F-4433-B00B-685BACDD2A7B}" srcOrd="2" destOrd="0" parTransId="{B17FD476-EA69-4703-8778-0237A8F5FB21}" sibTransId="{6D7ABF6B-3A94-477E-B211-B216D847875E}"/>
    <dgm:cxn modelId="{83577516-1751-4A24-BFF1-C3907BD5666E}" type="presParOf" srcId="{D205F91A-BE61-4086-A6FC-B9BFC0FD9415}" destId="{A9E01865-6ABF-46F2-B21F-EDDC14999190}" srcOrd="0" destOrd="0" presId="urn:microsoft.com/office/officeart/2005/8/layout/chevron1"/>
    <dgm:cxn modelId="{9524589E-21F5-47BB-8FB9-720970CF1FB8}" type="presParOf" srcId="{D205F91A-BE61-4086-A6FC-B9BFC0FD9415}" destId="{837E8D31-40B9-48B2-95C6-989169558BC4}" srcOrd="1" destOrd="0" presId="urn:microsoft.com/office/officeart/2005/8/layout/chevron1"/>
    <dgm:cxn modelId="{31522C09-E1DC-4F0C-BB28-25E18F6E14C5}" type="presParOf" srcId="{D205F91A-BE61-4086-A6FC-B9BFC0FD9415}" destId="{494C06B1-3C57-48AA-8BE1-306EF3DC79A6}" srcOrd="2" destOrd="0" presId="urn:microsoft.com/office/officeart/2005/8/layout/chevron1"/>
    <dgm:cxn modelId="{4A62324B-D511-45D8-8344-9170AE7FDC69}" type="presParOf" srcId="{D205F91A-BE61-4086-A6FC-B9BFC0FD9415}" destId="{7CB08814-5B9F-4FC7-A001-4CF288217F7F}" srcOrd="3" destOrd="0" presId="urn:microsoft.com/office/officeart/2005/8/layout/chevron1"/>
    <dgm:cxn modelId="{0305962F-1E4B-40E4-9B80-51EF9698E179}" type="presParOf" srcId="{D205F91A-BE61-4086-A6FC-B9BFC0FD9415}" destId="{9BFB841B-7F36-4EAE-8550-66DCFC7D6F4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3AAA0-55FE-417C-9B9E-213D3471A7C4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8D2DA19F-ECFD-4A86-86BF-D48CD518C26C}">
      <dgm:prSet phldrT="[Texte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fr-FR" sz="1800" b="0" dirty="0"/>
            <a:t>Stockage des fichiers</a:t>
          </a:r>
        </a:p>
      </dgm:t>
    </dgm:pt>
    <dgm:pt modelId="{7D046445-F8B9-4CE8-8D08-42D352AE5DAB}" type="parTrans" cxnId="{871770C5-294A-4AC0-AA5C-479D92EE59E2}">
      <dgm:prSet/>
      <dgm:spPr/>
      <dgm:t>
        <a:bodyPr/>
        <a:lstStyle/>
        <a:p>
          <a:endParaRPr lang="fr-FR"/>
        </a:p>
      </dgm:t>
    </dgm:pt>
    <dgm:pt modelId="{81E0D350-CB80-4055-995F-40EFF250D0A6}" type="sibTrans" cxnId="{871770C5-294A-4AC0-AA5C-479D92EE59E2}">
      <dgm:prSet/>
      <dgm:spPr/>
      <dgm:t>
        <a:bodyPr/>
        <a:lstStyle/>
        <a:p>
          <a:endParaRPr lang="fr-FR"/>
        </a:p>
      </dgm:t>
    </dgm:pt>
    <dgm:pt modelId="{7634EBB7-A11F-4433-B00B-685BACDD2A7B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Interface de l’application Web</a:t>
          </a:r>
        </a:p>
      </dgm:t>
    </dgm:pt>
    <dgm:pt modelId="{B17FD476-EA69-4703-8778-0237A8F5FB21}" type="parTrans" cxnId="{EB185F2D-325B-42C7-AC3E-D905F28F5D45}">
      <dgm:prSet/>
      <dgm:spPr/>
      <dgm:t>
        <a:bodyPr/>
        <a:lstStyle/>
        <a:p>
          <a:endParaRPr lang="fr-FR"/>
        </a:p>
      </dgm:t>
    </dgm:pt>
    <dgm:pt modelId="{6D7ABF6B-3A94-477E-B211-B216D847875E}" type="sibTrans" cxnId="{EB185F2D-325B-42C7-AC3E-D905F28F5D45}">
      <dgm:prSet/>
      <dgm:spPr/>
      <dgm:t>
        <a:bodyPr/>
        <a:lstStyle/>
        <a:p>
          <a:endParaRPr lang="fr-FR"/>
        </a:p>
      </dgm:t>
    </dgm:pt>
    <dgm:pt modelId="{D2DFFFFC-0717-45DC-9509-DD99C25C8E4C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dirty="0"/>
            <a:t>Analyse de la structure du fichier .32</a:t>
          </a:r>
        </a:p>
      </dgm:t>
    </dgm:pt>
    <dgm:pt modelId="{F03A2EEE-9E00-4F93-B1E1-34E7C4D12991}" type="sibTrans" cxnId="{C45A1162-5B0A-41E7-96B7-55C77617CF91}">
      <dgm:prSet/>
      <dgm:spPr/>
      <dgm:t>
        <a:bodyPr/>
        <a:lstStyle/>
        <a:p>
          <a:endParaRPr lang="fr-FR"/>
        </a:p>
      </dgm:t>
    </dgm:pt>
    <dgm:pt modelId="{3A7D5AB6-499A-4809-927F-3B4A95450F12}" type="parTrans" cxnId="{C45A1162-5B0A-41E7-96B7-55C77617CF91}">
      <dgm:prSet/>
      <dgm:spPr/>
      <dgm:t>
        <a:bodyPr/>
        <a:lstStyle/>
        <a:p>
          <a:endParaRPr lang="fr-FR"/>
        </a:p>
      </dgm:t>
    </dgm:pt>
    <dgm:pt modelId="{D205F91A-BE61-4086-A6FC-B9BFC0FD9415}" type="pres">
      <dgm:prSet presAssocID="{DCB3AAA0-55FE-417C-9B9E-213D3471A7C4}" presName="Name0" presStyleCnt="0">
        <dgm:presLayoutVars>
          <dgm:dir/>
          <dgm:animLvl val="lvl"/>
          <dgm:resizeHandles val="exact"/>
        </dgm:presLayoutVars>
      </dgm:prSet>
      <dgm:spPr/>
    </dgm:pt>
    <dgm:pt modelId="{A9E01865-6ABF-46F2-B21F-EDDC14999190}" type="pres">
      <dgm:prSet presAssocID="{D2DFFFFC-0717-45DC-9509-DD99C25C8E4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7E8D31-40B9-48B2-95C6-989169558BC4}" type="pres">
      <dgm:prSet presAssocID="{F03A2EEE-9E00-4F93-B1E1-34E7C4D12991}" presName="parTxOnlySpace" presStyleCnt="0"/>
      <dgm:spPr/>
    </dgm:pt>
    <dgm:pt modelId="{494C06B1-3C57-48AA-8BE1-306EF3DC79A6}" type="pres">
      <dgm:prSet presAssocID="{8D2DA19F-ECFD-4A86-86BF-D48CD518C26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B08814-5B9F-4FC7-A001-4CF288217F7F}" type="pres">
      <dgm:prSet presAssocID="{81E0D350-CB80-4055-995F-40EFF250D0A6}" presName="parTxOnlySpace" presStyleCnt="0"/>
      <dgm:spPr/>
    </dgm:pt>
    <dgm:pt modelId="{9BFB841B-7F36-4EAE-8550-66DCFC7D6F4C}" type="pres">
      <dgm:prSet presAssocID="{7634EBB7-A11F-4433-B00B-685BACDD2A7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04EACC-53A2-433E-8ED9-E6E39128C216}" type="presOf" srcId="{DCB3AAA0-55FE-417C-9B9E-213D3471A7C4}" destId="{D205F91A-BE61-4086-A6FC-B9BFC0FD9415}" srcOrd="0" destOrd="0" presId="urn:microsoft.com/office/officeart/2005/8/layout/chevron1"/>
    <dgm:cxn modelId="{C45A1162-5B0A-41E7-96B7-55C77617CF91}" srcId="{DCB3AAA0-55FE-417C-9B9E-213D3471A7C4}" destId="{D2DFFFFC-0717-45DC-9509-DD99C25C8E4C}" srcOrd="0" destOrd="0" parTransId="{3A7D5AB6-499A-4809-927F-3B4A95450F12}" sibTransId="{F03A2EEE-9E00-4F93-B1E1-34E7C4D12991}"/>
    <dgm:cxn modelId="{871770C5-294A-4AC0-AA5C-479D92EE59E2}" srcId="{DCB3AAA0-55FE-417C-9B9E-213D3471A7C4}" destId="{8D2DA19F-ECFD-4A86-86BF-D48CD518C26C}" srcOrd="1" destOrd="0" parTransId="{7D046445-F8B9-4CE8-8D08-42D352AE5DAB}" sibTransId="{81E0D350-CB80-4055-995F-40EFF250D0A6}"/>
    <dgm:cxn modelId="{50FB1D05-DE18-4C6F-A1FA-4AD6F20457F7}" type="presOf" srcId="{8D2DA19F-ECFD-4A86-86BF-D48CD518C26C}" destId="{494C06B1-3C57-48AA-8BE1-306EF3DC79A6}" srcOrd="0" destOrd="0" presId="urn:microsoft.com/office/officeart/2005/8/layout/chevron1"/>
    <dgm:cxn modelId="{ED858BFC-CBA3-4782-9E02-710954D41FAE}" type="presOf" srcId="{7634EBB7-A11F-4433-B00B-685BACDD2A7B}" destId="{9BFB841B-7F36-4EAE-8550-66DCFC7D6F4C}" srcOrd="0" destOrd="0" presId="urn:microsoft.com/office/officeart/2005/8/layout/chevron1"/>
    <dgm:cxn modelId="{9A25D718-4890-4EA4-9C41-925E3A7BC774}" type="presOf" srcId="{D2DFFFFC-0717-45DC-9509-DD99C25C8E4C}" destId="{A9E01865-6ABF-46F2-B21F-EDDC14999190}" srcOrd="0" destOrd="0" presId="urn:microsoft.com/office/officeart/2005/8/layout/chevron1"/>
    <dgm:cxn modelId="{EB185F2D-325B-42C7-AC3E-D905F28F5D45}" srcId="{DCB3AAA0-55FE-417C-9B9E-213D3471A7C4}" destId="{7634EBB7-A11F-4433-B00B-685BACDD2A7B}" srcOrd="2" destOrd="0" parTransId="{B17FD476-EA69-4703-8778-0237A8F5FB21}" sibTransId="{6D7ABF6B-3A94-477E-B211-B216D847875E}"/>
    <dgm:cxn modelId="{83577516-1751-4A24-BFF1-C3907BD5666E}" type="presParOf" srcId="{D205F91A-BE61-4086-A6FC-B9BFC0FD9415}" destId="{A9E01865-6ABF-46F2-B21F-EDDC14999190}" srcOrd="0" destOrd="0" presId="urn:microsoft.com/office/officeart/2005/8/layout/chevron1"/>
    <dgm:cxn modelId="{9524589E-21F5-47BB-8FB9-720970CF1FB8}" type="presParOf" srcId="{D205F91A-BE61-4086-A6FC-B9BFC0FD9415}" destId="{837E8D31-40B9-48B2-95C6-989169558BC4}" srcOrd="1" destOrd="0" presId="urn:microsoft.com/office/officeart/2005/8/layout/chevron1"/>
    <dgm:cxn modelId="{31522C09-E1DC-4F0C-BB28-25E18F6E14C5}" type="presParOf" srcId="{D205F91A-BE61-4086-A6FC-B9BFC0FD9415}" destId="{494C06B1-3C57-48AA-8BE1-306EF3DC79A6}" srcOrd="2" destOrd="0" presId="urn:microsoft.com/office/officeart/2005/8/layout/chevron1"/>
    <dgm:cxn modelId="{4A62324B-D511-45D8-8344-9170AE7FDC69}" type="presParOf" srcId="{D205F91A-BE61-4086-A6FC-B9BFC0FD9415}" destId="{7CB08814-5B9F-4FC7-A001-4CF288217F7F}" srcOrd="3" destOrd="0" presId="urn:microsoft.com/office/officeart/2005/8/layout/chevron1"/>
    <dgm:cxn modelId="{0305962F-1E4B-40E4-9B80-51EF9698E179}" type="presParOf" srcId="{D205F91A-BE61-4086-A6FC-B9BFC0FD9415}" destId="{9BFB841B-7F36-4EAE-8550-66DCFC7D6F4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B3AAA0-55FE-417C-9B9E-213D3471A7C4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8D2DA19F-ECFD-4A86-86BF-D48CD518C26C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Stockage des fichiers</a:t>
          </a:r>
        </a:p>
      </dgm:t>
    </dgm:pt>
    <dgm:pt modelId="{7D046445-F8B9-4CE8-8D08-42D352AE5DAB}" type="parTrans" cxnId="{871770C5-294A-4AC0-AA5C-479D92EE59E2}">
      <dgm:prSet/>
      <dgm:spPr/>
      <dgm:t>
        <a:bodyPr/>
        <a:lstStyle/>
        <a:p>
          <a:endParaRPr lang="fr-FR" sz="1600"/>
        </a:p>
      </dgm:t>
    </dgm:pt>
    <dgm:pt modelId="{81E0D350-CB80-4055-995F-40EFF250D0A6}" type="sibTrans" cxnId="{871770C5-294A-4AC0-AA5C-479D92EE59E2}">
      <dgm:prSet/>
      <dgm:spPr/>
      <dgm:t>
        <a:bodyPr/>
        <a:lstStyle/>
        <a:p>
          <a:endParaRPr lang="fr-FR" sz="1600"/>
        </a:p>
      </dgm:t>
    </dgm:pt>
    <dgm:pt modelId="{7634EBB7-A11F-4433-B00B-685BACDD2A7B}">
      <dgm:prSet phldrT="[Texte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fr-FR" sz="1800" b="0" dirty="0"/>
            <a:t>Interface de l’application Web</a:t>
          </a:r>
        </a:p>
      </dgm:t>
    </dgm:pt>
    <dgm:pt modelId="{B17FD476-EA69-4703-8778-0237A8F5FB21}" type="parTrans" cxnId="{EB185F2D-325B-42C7-AC3E-D905F28F5D45}">
      <dgm:prSet/>
      <dgm:spPr/>
      <dgm:t>
        <a:bodyPr/>
        <a:lstStyle/>
        <a:p>
          <a:endParaRPr lang="fr-FR" sz="1600"/>
        </a:p>
      </dgm:t>
    </dgm:pt>
    <dgm:pt modelId="{6D7ABF6B-3A94-477E-B211-B216D847875E}" type="sibTrans" cxnId="{EB185F2D-325B-42C7-AC3E-D905F28F5D45}">
      <dgm:prSet/>
      <dgm:spPr/>
      <dgm:t>
        <a:bodyPr/>
        <a:lstStyle/>
        <a:p>
          <a:endParaRPr lang="fr-FR" sz="1600"/>
        </a:p>
      </dgm:t>
    </dgm:pt>
    <dgm:pt modelId="{D2DFFFFC-0717-45DC-9509-DD99C25C8E4C}">
      <dgm:prSet phldrT="[Texte]" custT="1"/>
      <dgm:spPr>
        <a:ln>
          <a:noFill/>
        </a:ln>
      </dgm:spPr>
      <dgm:t>
        <a:bodyPr/>
        <a:lstStyle/>
        <a:p>
          <a:r>
            <a:rPr lang="fr-FR" sz="1800" dirty="0"/>
            <a:t>Analyse de la structure du fichier .32</a:t>
          </a:r>
        </a:p>
      </dgm:t>
    </dgm:pt>
    <dgm:pt modelId="{F03A2EEE-9E00-4F93-B1E1-34E7C4D12991}" type="sibTrans" cxnId="{C45A1162-5B0A-41E7-96B7-55C77617CF91}">
      <dgm:prSet/>
      <dgm:spPr/>
      <dgm:t>
        <a:bodyPr/>
        <a:lstStyle/>
        <a:p>
          <a:endParaRPr lang="fr-FR" sz="1600"/>
        </a:p>
      </dgm:t>
    </dgm:pt>
    <dgm:pt modelId="{3A7D5AB6-499A-4809-927F-3B4A95450F12}" type="parTrans" cxnId="{C45A1162-5B0A-41E7-96B7-55C77617CF91}">
      <dgm:prSet/>
      <dgm:spPr/>
      <dgm:t>
        <a:bodyPr/>
        <a:lstStyle/>
        <a:p>
          <a:endParaRPr lang="fr-FR" sz="1600"/>
        </a:p>
      </dgm:t>
    </dgm:pt>
    <dgm:pt modelId="{D205F91A-BE61-4086-A6FC-B9BFC0FD9415}" type="pres">
      <dgm:prSet presAssocID="{DCB3AAA0-55FE-417C-9B9E-213D3471A7C4}" presName="Name0" presStyleCnt="0">
        <dgm:presLayoutVars>
          <dgm:dir/>
          <dgm:animLvl val="lvl"/>
          <dgm:resizeHandles val="exact"/>
        </dgm:presLayoutVars>
      </dgm:prSet>
      <dgm:spPr/>
    </dgm:pt>
    <dgm:pt modelId="{A9E01865-6ABF-46F2-B21F-EDDC14999190}" type="pres">
      <dgm:prSet presAssocID="{D2DFFFFC-0717-45DC-9509-DD99C25C8E4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7E8D31-40B9-48B2-95C6-989169558BC4}" type="pres">
      <dgm:prSet presAssocID="{F03A2EEE-9E00-4F93-B1E1-34E7C4D12991}" presName="parTxOnlySpace" presStyleCnt="0"/>
      <dgm:spPr/>
    </dgm:pt>
    <dgm:pt modelId="{494C06B1-3C57-48AA-8BE1-306EF3DC79A6}" type="pres">
      <dgm:prSet presAssocID="{8D2DA19F-ECFD-4A86-86BF-D48CD518C26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B08814-5B9F-4FC7-A001-4CF288217F7F}" type="pres">
      <dgm:prSet presAssocID="{81E0D350-CB80-4055-995F-40EFF250D0A6}" presName="parTxOnlySpace" presStyleCnt="0"/>
      <dgm:spPr/>
    </dgm:pt>
    <dgm:pt modelId="{9BFB841B-7F36-4EAE-8550-66DCFC7D6F4C}" type="pres">
      <dgm:prSet presAssocID="{7634EBB7-A11F-4433-B00B-685BACDD2A7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704EACC-53A2-433E-8ED9-E6E39128C216}" type="presOf" srcId="{DCB3AAA0-55FE-417C-9B9E-213D3471A7C4}" destId="{D205F91A-BE61-4086-A6FC-B9BFC0FD9415}" srcOrd="0" destOrd="0" presId="urn:microsoft.com/office/officeart/2005/8/layout/chevron1"/>
    <dgm:cxn modelId="{C45A1162-5B0A-41E7-96B7-55C77617CF91}" srcId="{DCB3AAA0-55FE-417C-9B9E-213D3471A7C4}" destId="{D2DFFFFC-0717-45DC-9509-DD99C25C8E4C}" srcOrd="0" destOrd="0" parTransId="{3A7D5AB6-499A-4809-927F-3B4A95450F12}" sibTransId="{F03A2EEE-9E00-4F93-B1E1-34E7C4D12991}"/>
    <dgm:cxn modelId="{871770C5-294A-4AC0-AA5C-479D92EE59E2}" srcId="{DCB3AAA0-55FE-417C-9B9E-213D3471A7C4}" destId="{8D2DA19F-ECFD-4A86-86BF-D48CD518C26C}" srcOrd="1" destOrd="0" parTransId="{7D046445-F8B9-4CE8-8D08-42D352AE5DAB}" sibTransId="{81E0D350-CB80-4055-995F-40EFF250D0A6}"/>
    <dgm:cxn modelId="{50FB1D05-DE18-4C6F-A1FA-4AD6F20457F7}" type="presOf" srcId="{8D2DA19F-ECFD-4A86-86BF-D48CD518C26C}" destId="{494C06B1-3C57-48AA-8BE1-306EF3DC79A6}" srcOrd="0" destOrd="0" presId="urn:microsoft.com/office/officeart/2005/8/layout/chevron1"/>
    <dgm:cxn modelId="{ED858BFC-CBA3-4782-9E02-710954D41FAE}" type="presOf" srcId="{7634EBB7-A11F-4433-B00B-685BACDD2A7B}" destId="{9BFB841B-7F36-4EAE-8550-66DCFC7D6F4C}" srcOrd="0" destOrd="0" presId="urn:microsoft.com/office/officeart/2005/8/layout/chevron1"/>
    <dgm:cxn modelId="{9A25D718-4890-4EA4-9C41-925E3A7BC774}" type="presOf" srcId="{D2DFFFFC-0717-45DC-9509-DD99C25C8E4C}" destId="{A9E01865-6ABF-46F2-B21F-EDDC14999190}" srcOrd="0" destOrd="0" presId="urn:microsoft.com/office/officeart/2005/8/layout/chevron1"/>
    <dgm:cxn modelId="{EB185F2D-325B-42C7-AC3E-D905F28F5D45}" srcId="{DCB3AAA0-55FE-417C-9B9E-213D3471A7C4}" destId="{7634EBB7-A11F-4433-B00B-685BACDD2A7B}" srcOrd="2" destOrd="0" parTransId="{B17FD476-EA69-4703-8778-0237A8F5FB21}" sibTransId="{6D7ABF6B-3A94-477E-B211-B216D847875E}"/>
    <dgm:cxn modelId="{83577516-1751-4A24-BFF1-C3907BD5666E}" type="presParOf" srcId="{D205F91A-BE61-4086-A6FC-B9BFC0FD9415}" destId="{A9E01865-6ABF-46F2-B21F-EDDC14999190}" srcOrd="0" destOrd="0" presId="urn:microsoft.com/office/officeart/2005/8/layout/chevron1"/>
    <dgm:cxn modelId="{9524589E-21F5-47BB-8FB9-720970CF1FB8}" type="presParOf" srcId="{D205F91A-BE61-4086-A6FC-B9BFC0FD9415}" destId="{837E8D31-40B9-48B2-95C6-989169558BC4}" srcOrd="1" destOrd="0" presId="urn:microsoft.com/office/officeart/2005/8/layout/chevron1"/>
    <dgm:cxn modelId="{31522C09-E1DC-4F0C-BB28-25E18F6E14C5}" type="presParOf" srcId="{D205F91A-BE61-4086-A6FC-B9BFC0FD9415}" destId="{494C06B1-3C57-48AA-8BE1-306EF3DC79A6}" srcOrd="2" destOrd="0" presId="urn:microsoft.com/office/officeart/2005/8/layout/chevron1"/>
    <dgm:cxn modelId="{4A62324B-D511-45D8-8344-9170AE7FDC69}" type="presParOf" srcId="{D205F91A-BE61-4086-A6FC-B9BFC0FD9415}" destId="{7CB08814-5B9F-4FC7-A001-4CF288217F7F}" srcOrd="3" destOrd="0" presId="urn:microsoft.com/office/officeart/2005/8/layout/chevron1"/>
    <dgm:cxn modelId="{0305962F-1E4B-40E4-9B80-51EF9698E179}" type="presParOf" srcId="{D205F91A-BE61-4086-A6FC-B9BFC0FD9415}" destId="{9BFB841B-7F36-4EAE-8550-66DCFC7D6F4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fr-FR" sz="1800" b="0" dirty="0"/>
            <a:t>Récupération des données</a:t>
          </a:r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Mise en forme des images</a:t>
          </a:r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Augmentation du nombre de données</a:t>
          </a:r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Conception du modèle</a:t>
          </a:r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Entraînement et validation du modèle</a:t>
          </a:r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DB7A77D9-AC4D-400D-A574-E4F849270913}" type="presOf" srcId="{740FDB39-4445-4290-9EAC-BFD23DD25E8B}" destId="{A9F49336-9AD7-4FB4-B35F-05DCD77CAA68}" srcOrd="0" destOrd="0" presId="urn:microsoft.com/office/officeart/2005/8/layout/chevron1"/>
    <dgm:cxn modelId="{7547F58C-CF0C-4E24-B72C-DB8B9DF93180}" type="presOf" srcId="{D1345927-6521-404C-83DB-33492AA176D7}" destId="{798971EB-8A08-4766-92A1-29F6310AD8C6}" srcOrd="0" destOrd="0" presId="urn:microsoft.com/office/officeart/2005/8/layout/chevron1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3AF212D0-088C-4354-B903-C75553367C30}" type="presOf" srcId="{40DD744F-76B4-4FAB-ABFD-3F91493528F1}" destId="{2DD1F6D2-20A1-48BB-AB86-5696A7C38B24}" srcOrd="0" destOrd="0" presId="urn:microsoft.com/office/officeart/2005/8/layout/chevron1"/>
    <dgm:cxn modelId="{2E7C7711-5278-4D76-95DC-95B5187B2F17}" type="presOf" srcId="{C28B2898-F737-468B-8C62-FF975C6AD5F4}" destId="{A4196EAF-EEBA-4689-BBC8-2210772FA5F7}" srcOrd="0" destOrd="0" presId="urn:microsoft.com/office/officeart/2005/8/layout/chevron1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32625C13-0D90-49F0-93AF-D4F868744849}" type="presOf" srcId="{34CC4888-1DE0-4504-AAB9-F622768C1DFC}" destId="{ED613397-7006-48CC-ABFF-09208E782066}" srcOrd="0" destOrd="0" presId="urn:microsoft.com/office/officeart/2005/8/layout/chevron1"/>
    <dgm:cxn modelId="{F66ACBA7-D37B-49E0-A004-D7F1FC3AE6C2}" type="presOf" srcId="{BD4FD835-D92F-49FD-9079-DB5E134EF2E1}" destId="{65332A43-0D66-4861-929B-9C619F46A501}" srcOrd="0" destOrd="0" presId="urn:microsoft.com/office/officeart/2005/8/layout/chevron1"/>
    <dgm:cxn modelId="{F734707D-23AF-4F29-83AA-B1DA5DCBD543}" type="presParOf" srcId="{2DD1F6D2-20A1-48BB-AB86-5696A7C38B24}" destId="{798971EB-8A08-4766-92A1-29F6310AD8C6}" srcOrd="0" destOrd="0" presId="urn:microsoft.com/office/officeart/2005/8/layout/chevron1"/>
    <dgm:cxn modelId="{38907ADA-7F4D-4314-AD88-3F678B63FB6A}" type="presParOf" srcId="{2DD1F6D2-20A1-48BB-AB86-5696A7C38B24}" destId="{89F76C65-A092-43F3-B9DB-86B2B1A7904E}" srcOrd="1" destOrd="0" presId="urn:microsoft.com/office/officeart/2005/8/layout/chevron1"/>
    <dgm:cxn modelId="{36867E30-7982-4D1F-87EE-D0BA67C7739A}" type="presParOf" srcId="{2DD1F6D2-20A1-48BB-AB86-5696A7C38B24}" destId="{A4196EAF-EEBA-4689-BBC8-2210772FA5F7}" srcOrd="2" destOrd="0" presId="urn:microsoft.com/office/officeart/2005/8/layout/chevron1"/>
    <dgm:cxn modelId="{6FF4BFCC-EC3D-4307-90A5-420BA90649E6}" type="presParOf" srcId="{2DD1F6D2-20A1-48BB-AB86-5696A7C38B24}" destId="{ED99FBF5-38A9-4BE7-8972-23843C2E7F07}" srcOrd="3" destOrd="0" presId="urn:microsoft.com/office/officeart/2005/8/layout/chevron1"/>
    <dgm:cxn modelId="{3DCC3237-5F1B-4BC0-AC6F-F5ECD85BDB26}" type="presParOf" srcId="{2DD1F6D2-20A1-48BB-AB86-5696A7C38B24}" destId="{ED613397-7006-48CC-ABFF-09208E782066}" srcOrd="4" destOrd="0" presId="urn:microsoft.com/office/officeart/2005/8/layout/chevron1"/>
    <dgm:cxn modelId="{DEEC9B4A-20E5-4E98-B268-09250F425B66}" type="presParOf" srcId="{2DD1F6D2-20A1-48BB-AB86-5696A7C38B24}" destId="{4BE1EBD7-B3E5-4F15-99A5-5842CDB09ACB}" srcOrd="5" destOrd="0" presId="urn:microsoft.com/office/officeart/2005/8/layout/chevron1"/>
    <dgm:cxn modelId="{4B75BF05-C386-4B04-B9D8-209054103B71}" type="presParOf" srcId="{2DD1F6D2-20A1-48BB-AB86-5696A7C38B24}" destId="{65332A43-0D66-4861-929B-9C619F46A501}" srcOrd="6" destOrd="0" presId="urn:microsoft.com/office/officeart/2005/8/layout/chevron1"/>
    <dgm:cxn modelId="{CD314FBE-DB15-4B80-BB8F-C1A98DB21817}" type="presParOf" srcId="{2DD1F6D2-20A1-48BB-AB86-5696A7C38B24}" destId="{E47B86FC-EF02-42B4-841D-17B1D92E3AEB}" srcOrd="7" destOrd="0" presId="urn:microsoft.com/office/officeart/2005/8/layout/chevron1"/>
    <dgm:cxn modelId="{9DD5423D-0270-440D-8CAF-C945DA6E5AE9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Récupération des données</a:t>
          </a:r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 custT="1"/>
      <dgm:spPr>
        <a:solidFill>
          <a:srgbClr val="FAA93A"/>
        </a:solidFill>
        <a:ln>
          <a:noFill/>
        </a:ln>
      </dgm:spPr>
      <dgm:t>
        <a:bodyPr/>
        <a:lstStyle/>
        <a:p>
          <a:r>
            <a:rPr lang="fr-FR" sz="1800" b="0" dirty="0"/>
            <a:t>Mise en forme des images</a:t>
          </a:r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Augmentation du nombre de données</a:t>
          </a:r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Conception du modèle</a:t>
          </a:r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Entraînement et validation du modèle</a:t>
          </a:r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42CE42F-B679-40E4-9A89-87A341BA4499}" type="presOf" srcId="{BD4FD835-D92F-49FD-9079-DB5E134EF2E1}" destId="{65332A43-0D66-4861-929B-9C619F46A501}" srcOrd="0" destOrd="0" presId="urn:microsoft.com/office/officeart/2005/8/layout/chevron1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9C9D3C4B-F5C4-40C9-BBD8-36D9596EE9D8}" type="presOf" srcId="{D1345927-6521-404C-83DB-33492AA176D7}" destId="{798971EB-8A08-4766-92A1-29F6310AD8C6}" srcOrd="0" destOrd="0" presId="urn:microsoft.com/office/officeart/2005/8/layout/chevron1"/>
    <dgm:cxn modelId="{46006BF1-156A-46D9-A10B-D296FBEA1E46}" type="presOf" srcId="{740FDB39-4445-4290-9EAC-BFD23DD25E8B}" destId="{A9F49336-9AD7-4FB4-B35F-05DCD77CAA68}" srcOrd="0" destOrd="0" presId="urn:microsoft.com/office/officeart/2005/8/layout/chevron1"/>
    <dgm:cxn modelId="{F3C7D030-23FE-4948-B491-C26431CC52F0}" type="presOf" srcId="{34CC4888-1DE0-4504-AAB9-F622768C1DFC}" destId="{ED613397-7006-48CC-ABFF-09208E782066}" srcOrd="0" destOrd="0" presId="urn:microsoft.com/office/officeart/2005/8/layout/chevron1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594596FE-E8F6-4128-80E1-952F3C5A4C02}" type="presOf" srcId="{40DD744F-76B4-4FAB-ABFD-3F91493528F1}" destId="{2DD1F6D2-20A1-48BB-AB86-5696A7C38B24}" srcOrd="0" destOrd="0" presId="urn:microsoft.com/office/officeart/2005/8/layout/chevron1"/>
    <dgm:cxn modelId="{7A7DBD9D-EB12-4E86-B87B-1BD53BFA269B}" type="presOf" srcId="{C28B2898-F737-468B-8C62-FF975C6AD5F4}" destId="{A4196EAF-EEBA-4689-BBC8-2210772FA5F7}" srcOrd="0" destOrd="0" presId="urn:microsoft.com/office/officeart/2005/8/layout/chevron1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63839234-C3CD-45F0-BD00-66701AFF52FA}" type="presParOf" srcId="{2DD1F6D2-20A1-48BB-AB86-5696A7C38B24}" destId="{798971EB-8A08-4766-92A1-29F6310AD8C6}" srcOrd="0" destOrd="0" presId="urn:microsoft.com/office/officeart/2005/8/layout/chevron1"/>
    <dgm:cxn modelId="{A081F07D-D401-40FC-A741-01F2DDAE99F7}" type="presParOf" srcId="{2DD1F6D2-20A1-48BB-AB86-5696A7C38B24}" destId="{89F76C65-A092-43F3-B9DB-86B2B1A7904E}" srcOrd="1" destOrd="0" presId="urn:microsoft.com/office/officeart/2005/8/layout/chevron1"/>
    <dgm:cxn modelId="{87984634-A466-43EF-8781-85A46B1A15A8}" type="presParOf" srcId="{2DD1F6D2-20A1-48BB-AB86-5696A7C38B24}" destId="{A4196EAF-EEBA-4689-BBC8-2210772FA5F7}" srcOrd="2" destOrd="0" presId="urn:microsoft.com/office/officeart/2005/8/layout/chevron1"/>
    <dgm:cxn modelId="{CFD35E0E-FDF6-4AC1-A861-3CB0776CA76D}" type="presParOf" srcId="{2DD1F6D2-20A1-48BB-AB86-5696A7C38B24}" destId="{ED99FBF5-38A9-4BE7-8972-23843C2E7F07}" srcOrd="3" destOrd="0" presId="urn:microsoft.com/office/officeart/2005/8/layout/chevron1"/>
    <dgm:cxn modelId="{5E59DBD7-D092-4088-830B-78CE1C592D10}" type="presParOf" srcId="{2DD1F6D2-20A1-48BB-AB86-5696A7C38B24}" destId="{ED613397-7006-48CC-ABFF-09208E782066}" srcOrd="4" destOrd="0" presId="urn:microsoft.com/office/officeart/2005/8/layout/chevron1"/>
    <dgm:cxn modelId="{463BBA38-E614-4D7A-A7A4-75DD469BD57E}" type="presParOf" srcId="{2DD1F6D2-20A1-48BB-AB86-5696A7C38B24}" destId="{4BE1EBD7-B3E5-4F15-99A5-5842CDB09ACB}" srcOrd="5" destOrd="0" presId="urn:microsoft.com/office/officeart/2005/8/layout/chevron1"/>
    <dgm:cxn modelId="{2915F4F8-00D8-4A34-B9DD-B20329CFDA0A}" type="presParOf" srcId="{2DD1F6D2-20A1-48BB-AB86-5696A7C38B24}" destId="{65332A43-0D66-4861-929B-9C619F46A501}" srcOrd="6" destOrd="0" presId="urn:microsoft.com/office/officeart/2005/8/layout/chevron1"/>
    <dgm:cxn modelId="{77F94ABD-9E71-4CAF-8803-6DBCA4E1C67F}" type="presParOf" srcId="{2DD1F6D2-20A1-48BB-AB86-5696A7C38B24}" destId="{E47B86FC-EF02-42B4-841D-17B1D92E3AEB}" srcOrd="7" destOrd="0" presId="urn:microsoft.com/office/officeart/2005/8/layout/chevron1"/>
    <dgm:cxn modelId="{B0A3F9FB-ED32-44F9-80D5-E59A3C8F33DE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Récupération des données</a:t>
          </a:r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Mise en forme des images</a:t>
          </a:r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 custT="1"/>
      <dgm:spPr>
        <a:solidFill>
          <a:srgbClr val="FAA93A"/>
        </a:solidFill>
        <a:ln>
          <a:noFill/>
        </a:ln>
      </dgm:spPr>
      <dgm:t>
        <a:bodyPr/>
        <a:lstStyle/>
        <a:p>
          <a:r>
            <a:rPr lang="fr-FR" sz="1800" b="0" dirty="0"/>
            <a:t>Augmentation du nombre de données</a:t>
          </a:r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Conception du modèle</a:t>
          </a:r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Entraînement et validation du modèle</a:t>
          </a:r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5262CB59-36D1-4FEB-919C-97A8E0AB2952}" type="presOf" srcId="{C28B2898-F737-468B-8C62-FF975C6AD5F4}" destId="{A4196EAF-EEBA-4689-BBC8-2210772FA5F7}" srcOrd="0" destOrd="0" presId="urn:microsoft.com/office/officeart/2005/8/layout/chevron1"/>
    <dgm:cxn modelId="{AC088997-A0D4-4575-B253-3372DCAFB6F3}" type="presOf" srcId="{34CC4888-1DE0-4504-AAB9-F622768C1DFC}" destId="{ED613397-7006-48CC-ABFF-09208E782066}" srcOrd="0" destOrd="0" presId="urn:microsoft.com/office/officeart/2005/8/layout/chevron1"/>
    <dgm:cxn modelId="{9F7AD6D0-C431-4079-AB1D-5C9772B940E0}" type="presOf" srcId="{BD4FD835-D92F-49FD-9079-DB5E134EF2E1}" destId="{65332A43-0D66-4861-929B-9C619F46A501}" srcOrd="0" destOrd="0" presId="urn:microsoft.com/office/officeart/2005/8/layout/chevron1"/>
    <dgm:cxn modelId="{C7FB75FE-E725-4C38-8C12-FD005FFEE1E4}" type="presOf" srcId="{740FDB39-4445-4290-9EAC-BFD23DD25E8B}" destId="{A9F49336-9AD7-4FB4-B35F-05DCD77CAA68}" srcOrd="0" destOrd="0" presId="urn:microsoft.com/office/officeart/2005/8/layout/chevron1"/>
    <dgm:cxn modelId="{8C8336CE-7BAB-4275-940F-462CE915663B}" type="presOf" srcId="{D1345927-6521-404C-83DB-33492AA176D7}" destId="{798971EB-8A08-4766-92A1-29F6310AD8C6}" srcOrd="0" destOrd="0" presId="urn:microsoft.com/office/officeart/2005/8/layout/chevron1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35F60107-76C2-4A45-98CC-E3AD1E462C07}" type="presOf" srcId="{40DD744F-76B4-4FAB-ABFD-3F91493528F1}" destId="{2DD1F6D2-20A1-48BB-AB86-5696A7C38B24}" srcOrd="0" destOrd="0" presId="urn:microsoft.com/office/officeart/2005/8/layout/chevron1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D07841C6-DA5D-4C15-A11A-9B31D7083DE0}" type="presParOf" srcId="{2DD1F6D2-20A1-48BB-AB86-5696A7C38B24}" destId="{798971EB-8A08-4766-92A1-29F6310AD8C6}" srcOrd="0" destOrd="0" presId="urn:microsoft.com/office/officeart/2005/8/layout/chevron1"/>
    <dgm:cxn modelId="{5ACD53CE-98A7-4F95-AAC8-FAFCB8A02586}" type="presParOf" srcId="{2DD1F6D2-20A1-48BB-AB86-5696A7C38B24}" destId="{89F76C65-A092-43F3-B9DB-86B2B1A7904E}" srcOrd="1" destOrd="0" presId="urn:microsoft.com/office/officeart/2005/8/layout/chevron1"/>
    <dgm:cxn modelId="{73560693-E2AA-4450-9020-1FB2F67EA394}" type="presParOf" srcId="{2DD1F6D2-20A1-48BB-AB86-5696A7C38B24}" destId="{A4196EAF-EEBA-4689-BBC8-2210772FA5F7}" srcOrd="2" destOrd="0" presId="urn:microsoft.com/office/officeart/2005/8/layout/chevron1"/>
    <dgm:cxn modelId="{3065D39C-BBBE-4533-A455-CB7C5DAC6F28}" type="presParOf" srcId="{2DD1F6D2-20A1-48BB-AB86-5696A7C38B24}" destId="{ED99FBF5-38A9-4BE7-8972-23843C2E7F07}" srcOrd="3" destOrd="0" presId="urn:microsoft.com/office/officeart/2005/8/layout/chevron1"/>
    <dgm:cxn modelId="{685065BA-FC75-455C-8DFD-FDCAAD765495}" type="presParOf" srcId="{2DD1F6D2-20A1-48BB-AB86-5696A7C38B24}" destId="{ED613397-7006-48CC-ABFF-09208E782066}" srcOrd="4" destOrd="0" presId="urn:microsoft.com/office/officeart/2005/8/layout/chevron1"/>
    <dgm:cxn modelId="{94A95F79-7011-4DEC-9D76-C346C80AB66E}" type="presParOf" srcId="{2DD1F6D2-20A1-48BB-AB86-5696A7C38B24}" destId="{4BE1EBD7-B3E5-4F15-99A5-5842CDB09ACB}" srcOrd="5" destOrd="0" presId="urn:microsoft.com/office/officeart/2005/8/layout/chevron1"/>
    <dgm:cxn modelId="{10D896A8-D555-4412-B2DF-3323666BC14D}" type="presParOf" srcId="{2DD1F6D2-20A1-48BB-AB86-5696A7C38B24}" destId="{65332A43-0D66-4861-929B-9C619F46A501}" srcOrd="6" destOrd="0" presId="urn:microsoft.com/office/officeart/2005/8/layout/chevron1"/>
    <dgm:cxn modelId="{201036F6-CF8D-4438-BB67-FF21A3E1B2E0}" type="presParOf" srcId="{2DD1F6D2-20A1-48BB-AB86-5696A7C38B24}" destId="{E47B86FC-EF02-42B4-841D-17B1D92E3AEB}" srcOrd="7" destOrd="0" presId="urn:microsoft.com/office/officeart/2005/8/layout/chevron1"/>
    <dgm:cxn modelId="{ED97E05B-3BC9-4670-ACF4-704984120507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Récupération des données</a:t>
          </a:r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Mise en forme des images</a:t>
          </a:r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Augmentation du nombre de données</a:t>
          </a:r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 custT="1"/>
      <dgm:spPr>
        <a:solidFill>
          <a:srgbClr val="FAA93A"/>
        </a:solidFill>
        <a:ln>
          <a:noFill/>
        </a:ln>
      </dgm:spPr>
      <dgm:t>
        <a:bodyPr/>
        <a:lstStyle/>
        <a:p>
          <a:r>
            <a:rPr lang="fr-FR" sz="1800" b="0" dirty="0"/>
            <a:t>Conception du modèle</a:t>
          </a:r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Entraînement et validation du modèle</a:t>
          </a:r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1DFF1C4-CC14-4B93-8A96-8434F065A0EE}" type="presOf" srcId="{C28B2898-F737-468B-8C62-FF975C6AD5F4}" destId="{A4196EAF-EEBA-4689-BBC8-2210772FA5F7}" srcOrd="0" destOrd="0" presId="urn:microsoft.com/office/officeart/2005/8/layout/chevron1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EE9D4353-96E9-40B5-88B4-370B105FD9F0}" type="presOf" srcId="{BD4FD835-D92F-49FD-9079-DB5E134EF2E1}" destId="{65332A43-0D66-4861-929B-9C619F46A501}" srcOrd="0" destOrd="0" presId="urn:microsoft.com/office/officeart/2005/8/layout/chevron1"/>
    <dgm:cxn modelId="{DD0E0913-26CC-4197-8799-97CE1C466F88}" type="presOf" srcId="{40DD744F-76B4-4FAB-ABFD-3F91493528F1}" destId="{2DD1F6D2-20A1-48BB-AB86-5696A7C38B24}" srcOrd="0" destOrd="0" presId="urn:microsoft.com/office/officeart/2005/8/layout/chevron1"/>
    <dgm:cxn modelId="{ED28CC03-5A3E-4948-A734-0E5ADD7F6B96}" type="presOf" srcId="{34CC4888-1DE0-4504-AAB9-F622768C1DFC}" destId="{ED613397-7006-48CC-ABFF-09208E782066}" srcOrd="0" destOrd="0" presId="urn:microsoft.com/office/officeart/2005/8/layout/chevron1"/>
    <dgm:cxn modelId="{A2512299-BACA-4067-A71E-34BE4766F5EA}" type="presOf" srcId="{740FDB39-4445-4290-9EAC-BFD23DD25E8B}" destId="{A9F49336-9AD7-4FB4-B35F-05DCD77CAA68}" srcOrd="0" destOrd="0" presId="urn:microsoft.com/office/officeart/2005/8/layout/chevron1"/>
    <dgm:cxn modelId="{DF372C07-34CC-4AD5-915C-1F07066E714F}" type="presOf" srcId="{D1345927-6521-404C-83DB-33492AA176D7}" destId="{798971EB-8A08-4766-92A1-29F6310AD8C6}" srcOrd="0" destOrd="0" presId="urn:microsoft.com/office/officeart/2005/8/layout/chevron1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7469BDB8-EA33-49B5-AC62-88C12C47F44D}" type="presParOf" srcId="{2DD1F6D2-20A1-48BB-AB86-5696A7C38B24}" destId="{798971EB-8A08-4766-92A1-29F6310AD8C6}" srcOrd="0" destOrd="0" presId="urn:microsoft.com/office/officeart/2005/8/layout/chevron1"/>
    <dgm:cxn modelId="{807E1F74-97C5-4918-A615-12E3D6D8137E}" type="presParOf" srcId="{2DD1F6D2-20A1-48BB-AB86-5696A7C38B24}" destId="{89F76C65-A092-43F3-B9DB-86B2B1A7904E}" srcOrd="1" destOrd="0" presId="urn:microsoft.com/office/officeart/2005/8/layout/chevron1"/>
    <dgm:cxn modelId="{84C3689D-D2AD-4B56-8821-0156CAF1B933}" type="presParOf" srcId="{2DD1F6D2-20A1-48BB-AB86-5696A7C38B24}" destId="{A4196EAF-EEBA-4689-BBC8-2210772FA5F7}" srcOrd="2" destOrd="0" presId="urn:microsoft.com/office/officeart/2005/8/layout/chevron1"/>
    <dgm:cxn modelId="{4E393B18-958C-49B1-B33E-F3FAC6313C11}" type="presParOf" srcId="{2DD1F6D2-20A1-48BB-AB86-5696A7C38B24}" destId="{ED99FBF5-38A9-4BE7-8972-23843C2E7F07}" srcOrd="3" destOrd="0" presId="urn:microsoft.com/office/officeart/2005/8/layout/chevron1"/>
    <dgm:cxn modelId="{F3ACDF06-3027-4215-A17D-F325867EDC89}" type="presParOf" srcId="{2DD1F6D2-20A1-48BB-AB86-5696A7C38B24}" destId="{ED613397-7006-48CC-ABFF-09208E782066}" srcOrd="4" destOrd="0" presId="urn:microsoft.com/office/officeart/2005/8/layout/chevron1"/>
    <dgm:cxn modelId="{CB713C0B-10A0-48E0-9A68-4DA99271FE4B}" type="presParOf" srcId="{2DD1F6D2-20A1-48BB-AB86-5696A7C38B24}" destId="{4BE1EBD7-B3E5-4F15-99A5-5842CDB09ACB}" srcOrd="5" destOrd="0" presId="urn:microsoft.com/office/officeart/2005/8/layout/chevron1"/>
    <dgm:cxn modelId="{1522E94C-DD45-4FF2-BB8C-AAC24CD950CE}" type="presParOf" srcId="{2DD1F6D2-20A1-48BB-AB86-5696A7C38B24}" destId="{65332A43-0D66-4861-929B-9C619F46A501}" srcOrd="6" destOrd="0" presId="urn:microsoft.com/office/officeart/2005/8/layout/chevron1"/>
    <dgm:cxn modelId="{421E4B74-BF49-4646-9946-0964AE9B97CC}" type="presParOf" srcId="{2DD1F6D2-20A1-48BB-AB86-5696A7C38B24}" destId="{E47B86FC-EF02-42B4-841D-17B1D92E3AEB}" srcOrd="7" destOrd="0" presId="urn:microsoft.com/office/officeart/2005/8/layout/chevron1"/>
    <dgm:cxn modelId="{C0074563-1D56-4BA3-81AD-483635B84817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0DD744F-76B4-4FAB-ABFD-3F91493528F1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D1345927-6521-404C-83DB-33492AA176D7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Récupération des données</a:t>
          </a:r>
        </a:p>
      </dgm:t>
    </dgm:pt>
    <dgm:pt modelId="{9BDA7ED5-6479-40E7-85A8-525FF1B41B5E}" type="parTrans" cxnId="{797A14D4-FB8D-43CA-8073-9FFFDE6BD056}">
      <dgm:prSet/>
      <dgm:spPr/>
      <dgm:t>
        <a:bodyPr/>
        <a:lstStyle/>
        <a:p>
          <a:endParaRPr lang="fr-FR"/>
        </a:p>
      </dgm:t>
    </dgm:pt>
    <dgm:pt modelId="{A566B923-8BB0-4481-BD27-D28C6C5FACD2}" type="sibTrans" cxnId="{797A14D4-FB8D-43CA-8073-9FFFDE6BD056}">
      <dgm:prSet/>
      <dgm:spPr/>
      <dgm:t>
        <a:bodyPr/>
        <a:lstStyle/>
        <a:p>
          <a:endParaRPr lang="fr-FR"/>
        </a:p>
      </dgm:t>
    </dgm:pt>
    <dgm:pt modelId="{C28B2898-F737-468B-8C62-FF975C6AD5F4}">
      <dgm:prSet phldrT="[Texte]" custT="1"/>
      <dgm:spPr>
        <a:solidFill>
          <a:srgbClr val="63A0CC"/>
        </a:solidFill>
        <a:ln>
          <a:noFill/>
        </a:ln>
      </dgm:spPr>
      <dgm:t>
        <a:bodyPr/>
        <a:lstStyle/>
        <a:p>
          <a:r>
            <a:rPr lang="fr-FR" sz="1800" b="0" dirty="0"/>
            <a:t>Mise en forme des images</a:t>
          </a:r>
        </a:p>
      </dgm:t>
    </dgm:pt>
    <dgm:pt modelId="{571F6315-D788-48B1-8312-2BBE3DC81099}" type="parTrans" cxnId="{151B21CB-D98A-48E1-B941-FF01F94D123D}">
      <dgm:prSet/>
      <dgm:spPr/>
      <dgm:t>
        <a:bodyPr/>
        <a:lstStyle/>
        <a:p>
          <a:endParaRPr lang="fr-FR"/>
        </a:p>
      </dgm:t>
    </dgm:pt>
    <dgm:pt modelId="{1196E07B-47CB-4F91-AA40-3C083BE21995}" type="sibTrans" cxnId="{151B21CB-D98A-48E1-B941-FF01F94D123D}">
      <dgm:prSet/>
      <dgm:spPr/>
      <dgm:t>
        <a:bodyPr/>
        <a:lstStyle/>
        <a:p>
          <a:endParaRPr lang="fr-FR"/>
        </a:p>
      </dgm:t>
    </dgm:pt>
    <dgm:pt modelId="{34CC4888-1DE0-4504-AAB9-F622768C1DFC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Augmentation du nombre de données</a:t>
          </a:r>
        </a:p>
      </dgm:t>
    </dgm:pt>
    <dgm:pt modelId="{FCF164AD-14BC-49D8-8B5A-CFCD2D5F6454}" type="parTrans" cxnId="{48F38376-B6A3-46DB-90BC-865F4AB0A355}">
      <dgm:prSet/>
      <dgm:spPr/>
      <dgm:t>
        <a:bodyPr/>
        <a:lstStyle/>
        <a:p>
          <a:endParaRPr lang="fr-FR"/>
        </a:p>
      </dgm:t>
    </dgm:pt>
    <dgm:pt modelId="{85396EF4-7113-48B3-B250-F0AB762A4A6D}" type="sibTrans" cxnId="{48F38376-B6A3-46DB-90BC-865F4AB0A355}">
      <dgm:prSet/>
      <dgm:spPr/>
      <dgm:t>
        <a:bodyPr/>
        <a:lstStyle/>
        <a:p>
          <a:endParaRPr lang="fr-FR"/>
        </a:p>
      </dgm:t>
    </dgm:pt>
    <dgm:pt modelId="{BD4FD835-D92F-49FD-9079-DB5E134EF2E1}">
      <dgm:prSet phldrT="[Texte]" custT="1"/>
      <dgm:spPr>
        <a:ln>
          <a:noFill/>
        </a:ln>
      </dgm:spPr>
      <dgm:t>
        <a:bodyPr/>
        <a:lstStyle/>
        <a:p>
          <a:r>
            <a:rPr lang="fr-FR" sz="1800" b="0" dirty="0"/>
            <a:t>Conception du modèle</a:t>
          </a:r>
        </a:p>
      </dgm:t>
    </dgm:pt>
    <dgm:pt modelId="{832E9A73-13F7-4142-8184-122145054F7E}" type="parTrans" cxnId="{84A6FDF8-4165-4636-BE24-CA797FF2C199}">
      <dgm:prSet/>
      <dgm:spPr/>
      <dgm:t>
        <a:bodyPr/>
        <a:lstStyle/>
        <a:p>
          <a:endParaRPr lang="fr-FR"/>
        </a:p>
      </dgm:t>
    </dgm:pt>
    <dgm:pt modelId="{F8230750-0A74-47AD-A99C-E567AB2C4965}" type="sibTrans" cxnId="{84A6FDF8-4165-4636-BE24-CA797FF2C199}">
      <dgm:prSet/>
      <dgm:spPr/>
      <dgm:t>
        <a:bodyPr/>
        <a:lstStyle/>
        <a:p>
          <a:endParaRPr lang="fr-FR"/>
        </a:p>
      </dgm:t>
    </dgm:pt>
    <dgm:pt modelId="{740FDB39-4445-4290-9EAC-BFD23DD25E8B}">
      <dgm:prSet phldrT="[Texte]" custT="1"/>
      <dgm:spPr>
        <a:solidFill>
          <a:srgbClr val="FAA93A"/>
        </a:solidFill>
        <a:ln>
          <a:noFill/>
        </a:ln>
      </dgm:spPr>
      <dgm:t>
        <a:bodyPr/>
        <a:lstStyle/>
        <a:p>
          <a:r>
            <a:rPr lang="fr-FR" sz="1800" b="0" dirty="0"/>
            <a:t>Entraînement et validation du modèle</a:t>
          </a:r>
        </a:p>
      </dgm:t>
    </dgm:pt>
    <dgm:pt modelId="{E0F79E47-435C-491C-B253-48D7A061D611}" type="parTrans" cxnId="{5360D7C5-A276-4BA5-BA42-102F8DFE1018}">
      <dgm:prSet/>
      <dgm:spPr/>
      <dgm:t>
        <a:bodyPr/>
        <a:lstStyle/>
        <a:p>
          <a:endParaRPr lang="fr-FR"/>
        </a:p>
      </dgm:t>
    </dgm:pt>
    <dgm:pt modelId="{3645E0E3-C7D7-4B3E-8301-A084A2EF1C62}" type="sibTrans" cxnId="{5360D7C5-A276-4BA5-BA42-102F8DFE1018}">
      <dgm:prSet/>
      <dgm:spPr/>
      <dgm:t>
        <a:bodyPr/>
        <a:lstStyle/>
        <a:p>
          <a:endParaRPr lang="fr-FR"/>
        </a:p>
      </dgm:t>
    </dgm:pt>
    <dgm:pt modelId="{2DD1F6D2-20A1-48BB-AB86-5696A7C38B24}" type="pres">
      <dgm:prSet presAssocID="{40DD744F-76B4-4FAB-ABFD-3F91493528F1}" presName="Name0" presStyleCnt="0">
        <dgm:presLayoutVars>
          <dgm:dir/>
          <dgm:animLvl val="lvl"/>
          <dgm:resizeHandles val="exact"/>
        </dgm:presLayoutVars>
      </dgm:prSet>
      <dgm:spPr/>
    </dgm:pt>
    <dgm:pt modelId="{798971EB-8A08-4766-92A1-29F6310AD8C6}" type="pres">
      <dgm:prSet presAssocID="{D1345927-6521-404C-83DB-33492AA176D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F76C65-A092-43F3-B9DB-86B2B1A7904E}" type="pres">
      <dgm:prSet presAssocID="{A566B923-8BB0-4481-BD27-D28C6C5FACD2}" presName="parTxOnlySpace" presStyleCnt="0"/>
      <dgm:spPr/>
    </dgm:pt>
    <dgm:pt modelId="{A4196EAF-EEBA-4689-BBC8-2210772FA5F7}" type="pres">
      <dgm:prSet presAssocID="{C28B2898-F737-468B-8C62-FF975C6AD5F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99FBF5-38A9-4BE7-8972-23843C2E7F07}" type="pres">
      <dgm:prSet presAssocID="{1196E07B-47CB-4F91-AA40-3C083BE21995}" presName="parTxOnlySpace" presStyleCnt="0"/>
      <dgm:spPr/>
    </dgm:pt>
    <dgm:pt modelId="{ED613397-7006-48CC-ABFF-09208E782066}" type="pres">
      <dgm:prSet presAssocID="{34CC4888-1DE0-4504-AAB9-F622768C1D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1EBD7-B3E5-4F15-99A5-5842CDB09ACB}" type="pres">
      <dgm:prSet presAssocID="{85396EF4-7113-48B3-B250-F0AB762A4A6D}" presName="parTxOnlySpace" presStyleCnt="0"/>
      <dgm:spPr/>
    </dgm:pt>
    <dgm:pt modelId="{65332A43-0D66-4861-929B-9C619F46A501}" type="pres">
      <dgm:prSet presAssocID="{BD4FD835-D92F-49FD-9079-DB5E134EF2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7B86FC-EF02-42B4-841D-17B1D92E3AEB}" type="pres">
      <dgm:prSet presAssocID="{F8230750-0A74-47AD-A99C-E567AB2C4965}" presName="parTxOnlySpace" presStyleCnt="0"/>
      <dgm:spPr/>
    </dgm:pt>
    <dgm:pt modelId="{A9F49336-9AD7-4FB4-B35F-05DCD77CAA68}" type="pres">
      <dgm:prSet presAssocID="{740FDB39-4445-4290-9EAC-BFD23DD25E8B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84D96B-1F06-4076-9EF1-2A8DC0D35D4F}" type="presOf" srcId="{740FDB39-4445-4290-9EAC-BFD23DD25E8B}" destId="{A9F49336-9AD7-4FB4-B35F-05DCD77CAA68}" srcOrd="0" destOrd="0" presId="urn:microsoft.com/office/officeart/2005/8/layout/chevron1"/>
    <dgm:cxn modelId="{84A6FDF8-4165-4636-BE24-CA797FF2C199}" srcId="{40DD744F-76B4-4FAB-ABFD-3F91493528F1}" destId="{BD4FD835-D92F-49FD-9079-DB5E134EF2E1}" srcOrd="3" destOrd="0" parTransId="{832E9A73-13F7-4142-8184-122145054F7E}" sibTransId="{F8230750-0A74-47AD-A99C-E567AB2C4965}"/>
    <dgm:cxn modelId="{151B21CB-D98A-48E1-B941-FF01F94D123D}" srcId="{40DD744F-76B4-4FAB-ABFD-3F91493528F1}" destId="{C28B2898-F737-468B-8C62-FF975C6AD5F4}" srcOrd="1" destOrd="0" parTransId="{571F6315-D788-48B1-8312-2BBE3DC81099}" sibTransId="{1196E07B-47CB-4F91-AA40-3C083BE21995}"/>
    <dgm:cxn modelId="{E94E6FBB-C4F5-412B-B29C-54E49F08569C}" type="presOf" srcId="{34CC4888-1DE0-4504-AAB9-F622768C1DFC}" destId="{ED613397-7006-48CC-ABFF-09208E782066}" srcOrd="0" destOrd="0" presId="urn:microsoft.com/office/officeart/2005/8/layout/chevron1"/>
    <dgm:cxn modelId="{D186FE29-38D1-420E-A73F-4DC77B886493}" type="presOf" srcId="{BD4FD835-D92F-49FD-9079-DB5E134EF2E1}" destId="{65332A43-0D66-4861-929B-9C619F46A501}" srcOrd="0" destOrd="0" presId="urn:microsoft.com/office/officeart/2005/8/layout/chevron1"/>
    <dgm:cxn modelId="{35969CF6-81B1-429E-8963-98993F4A5345}" type="presOf" srcId="{D1345927-6521-404C-83DB-33492AA176D7}" destId="{798971EB-8A08-4766-92A1-29F6310AD8C6}" srcOrd="0" destOrd="0" presId="urn:microsoft.com/office/officeart/2005/8/layout/chevron1"/>
    <dgm:cxn modelId="{797A14D4-FB8D-43CA-8073-9FFFDE6BD056}" srcId="{40DD744F-76B4-4FAB-ABFD-3F91493528F1}" destId="{D1345927-6521-404C-83DB-33492AA176D7}" srcOrd="0" destOrd="0" parTransId="{9BDA7ED5-6479-40E7-85A8-525FF1B41B5E}" sibTransId="{A566B923-8BB0-4481-BD27-D28C6C5FACD2}"/>
    <dgm:cxn modelId="{67C9AA2F-8168-4C33-9B51-4DB3B9837F88}" type="presOf" srcId="{40DD744F-76B4-4FAB-ABFD-3F91493528F1}" destId="{2DD1F6D2-20A1-48BB-AB86-5696A7C38B24}" srcOrd="0" destOrd="0" presId="urn:microsoft.com/office/officeart/2005/8/layout/chevron1"/>
    <dgm:cxn modelId="{5C26B739-81A0-451B-8547-C57A9C477C13}" type="presOf" srcId="{C28B2898-F737-468B-8C62-FF975C6AD5F4}" destId="{A4196EAF-EEBA-4689-BBC8-2210772FA5F7}" srcOrd="0" destOrd="0" presId="urn:microsoft.com/office/officeart/2005/8/layout/chevron1"/>
    <dgm:cxn modelId="{48F38376-B6A3-46DB-90BC-865F4AB0A355}" srcId="{40DD744F-76B4-4FAB-ABFD-3F91493528F1}" destId="{34CC4888-1DE0-4504-AAB9-F622768C1DFC}" srcOrd="2" destOrd="0" parTransId="{FCF164AD-14BC-49D8-8B5A-CFCD2D5F6454}" sibTransId="{85396EF4-7113-48B3-B250-F0AB762A4A6D}"/>
    <dgm:cxn modelId="{5360D7C5-A276-4BA5-BA42-102F8DFE1018}" srcId="{40DD744F-76B4-4FAB-ABFD-3F91493528F1}" destId="{740FDB39-4445-4290-9EAC-BFD23DD25E8B}" srcOrd="4" destOrd="0" parTransId="{E0F79E47-435C-491C-B253-48D7A061D611}" sibTransId="{3645E0E3-C7D7-4B3E-8301-A084A2EF1C62}"/>
    <dgm:cxn modelId="{8E5E6137-5EF6-4BC2-96DC-9D79B3C54B6E}" type="presParOf" srcId="{2DD1F6D2-20A1-48BB-AB86-5696A7C38B24}" destId="{798971EB-8A08-4766-92A1-29F6310AD8C6}" srcOrd="0" destOrd="0" presId="urn:microsoft.com/office/officeart/2005/8/layout/chevron1"/>
    <dgm:cxn modelId="{2CC4129C-D2D0-4B51-97E3-05197668C241}" type="presParOf" srcId="{2DD1F6D2-20A1-48BB-AB86-5696A7C38B24}" destId="{89F76C65-A092-43F3-B9DB-86B2B1A7904E}" srcOrd="1" destOrd="0" presId="urn:microsoft.com/office/officeart/2005/8/layout/chevron1"/>
    <dgm:cxn modelId="{34017FE1-EBD2-4C7A-B2E1-520AD05E21D3}" type="presParOf" srcId="{2DD1F6D2-20A1-48BB-AB86-5696A7C38B24}" destId="{A4196EAF-EEBA-4689-BBC8-2210772FA5F7}" srcOrd="2" destOrd="0" presId="urn:microsoft.com/office/officeart/2005/8/layout/chevron1"/>
    <dgm:cxn modelId="{BE4B53A1-E24B-4FE9-B6BB-B11D45C187C3}" type="presParOf" srcId="{2DD1F6D2-20A1-48BB-AB86-5696A7C38B24}" destId="{ED99FBF5-38A9-4BE7-8972-23843C2E7F07}" srcOrd="3" destOrd="0" presId="urn:microsoft.com/office/officeart/2005/8/layout/chevron1"/>
    <dgm:cxn modelId="{EB71A811-93C9-4045-99A0-2945D7BEDFB2}" type="presParOf" srcId="{2DD1F6D2-20A1-48BB-AB86-5696A7C38B24}" destId="{ED613397-7006-48CC-ABFF-09208E782066}" srcOrd="4" destOrd="0" presId="urn:microsoft.com/office/officeart/2005/8/layout/chevron1"/>
    <dgm:cxn modelId="{FCD1E2AD-42C9-4343-9E98-FC24B435C137}" type="presParOf" srcId="{2DD1F6D2-20A1-48BB-AB86-5696A7C38B24}" destId="{4BE1EBD7-B3E5-4F15-99A5-5842CDB09ACB}" srcOrd="5" destOrd="0" presId="urn:microsoft.com/office/officeart/2005/8/layout/chevron1"/>
    <dgm:cxn modelId="{BAF75F9C-52AD-41D7-B065-6AB4856B3F94}" type="presParOf" srcId="{2DD1F6D2-20A1-48BB-AB86-5696A7C38B24}" destId="{65332A43-0D66-4861-929B-9C619F46A501}" srcOrd="6" destOrd="0" presId="urn:microsoft.com/office/officeart/2005/8/layout/chevron1"/>
    <dgm:cxn modelId="{180A0EAE-9AD3-46F6-A89A-6FD8BB4DBAAF}" type="presParOf" srcId="{2DD1F6D2-20A1-48BB-AB86-5696A7C38B24}" destId="{E47B86FC-EF02-42B4-841D-17B1D92E3AEB}" srcOrd="7" destOrd="0" presId="urn:microsoft.com/office/officeart/2005/8/layout/chevron1"/>
    <dgm:cxn modelId="{6EAAC696-D0FA-45CA-87CD-E4572243C19E}" type="presParOf" srcId="{2DD1F6D2-20A1-48BB-AB86-5696A7C38B24}" destId="{A9F49336-9AD7-4FB4-B35F-05DCD77CAA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01865-6ABF-46F2-B21F-EDDC14999190}">
      <dsp:nvSpPr>
        <dsp:cNvPr id="0" name=""/>
        <dsp:cNvSpPr/>
      </dsp:nvSpPr>
      <dsp:spPr>
        <a:xfrm>
          <a:off x="1857" y="1007830"/>
          <a:ext cx="2262575" cy="905030"/>
        </a:xfrm>
        <a:prstGeom prst="chevron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Analyse de la structure du fichier .32</a:t>
          </a:r>
        </a:p>
      </dsp:txBody>
      <dsp:txXfrm>
        <a:off x="454372" y="1007830"/>
        <a:ext cx="1357545" cy="905030"/>
      </dsp:txXfrm>
    </dsp:sp>
    <dsp:sp modelId="{494C06B1-3C57-48AA-8BE1-306EF3DC79A6}">
      <dsp:nvSpPr>
        <dsp:cNvPr id="0" name=""/>
        <dsp:cNvSpPr/>
      </dsp:nvSpPr>
      <dsp:spPr>
        <a:xfrm>
          <a:off x="2038175" y="1007830"/>
          <a:ext cx="2262575" cy="90503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Stockage des fichiers</a:t>
          </a:r>
        </a:p>
      </dsp:txBody>
      <dsp:txXfrm>
        <a:off x="2490690" y="1007830"/>
        <a:ext cx="1357545" cy="905030"/>
      </dsp:txXfrm>
    </dsp:sp>
    <dsp:sp modelId="{9BFB841B-7F36-4EAE-8550-66DCFC7D6F4C}">
      <dsp:nvSpPr>
        <dsp:cNvPr id="0" name=""/>
        <dsp:cNvSpPr/>
      </dsp:nvSpPr>
      <dsp:spPr>
        <a:xfrm>
          <a:off x="4074493" y="1007830"/>
          <a:ext cx="2262575" cy="90503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Interface de l’application Web</a:t>
          </a:r>
        </a:p>
      </dsp:txBody>
      <dsp:txXfrm>
        <a:off x="4527008" y="1007830"/>
        <a:ext cx="1357545" cy="905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01865-6ABF-46F2-B21F-EDDC14999190}">
      <dsp:nvSpPr>
        <dsp:cNvPr id="0" name=""/>
        <dsp:cNvSpPr/>
      </dsp:nvSpPr>
      <dsp:spPr>
        <a:xfrm>
          <a:off x="1934" y="745313"/>
          <a:ext cx="2356621" cy="942648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Analyse de la structure du fichier .32</a:t>
          </a:r>
        </a:p>
      </dsp:txBody>
      <dsp:txXfrm>
        <a:off x="473258" y="745313"/>
        <a:ext cx="1413973" cy="942648"/>
      </dsp:txXfrm>
    </dsp:sp>
    <dsp:sp modelId="{494C06B1-3C57-48AA-8BE1-306EF3DC79A6}">
      <dsp:nvSpPr>
        <dsp:cNvPr id="0" name=""/>
        <dsp:cNvSpPr/>
      </dsp:nvSpPr>
      <dsp:spPr>
        <a:xfrm>
          <a:off x="2122894" y="745313"/>
          <a:ext cx="2356621" cy="942648"/>
        </a:xfrm>
        <a:prstGeom prst="chevron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Stockage des fichiers</a:t>
          </a:r>
        </a:p>
      </dsp:txBody>
      <dsp:txXfrm>
        <a:off x="2594218" y="745313"/>
        <a:ext cx="1413973" cy="942648"/>
      </dsp:txXfrm>
    </dsp:sp>
    <dsp:sp modelId="{9BFB841B-7F36-4EAE-8550-66DCFC7D6F4C}">
      <dsp:nvSpPr>
        <dsp:cNvPr id="0" name=""/>
        <dsp:cNvSpPr/>
      </dsp:nvSpPr>
      <dsp:spPr>
        <a:xfrm>
          <a:off x="4243853" y="745313"/>
          <a:ext cx="2356621" cy="94264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Interface de l’application Web</a:t>
          </a:r>
        </a:p>
      </dsp:txBody>
      <dsp:txXfrm>
        <a:off x="4715177" y="745313"/>
        <a:ext cx="1413973" cy="942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01865-6ABF-46F2-B21F-EDDC14999190}">
      <dsp:nvSpPr>
        <dsp:cNvPr id="0" name=""/>
        <dsp:cNvSpPr/>
      </dsp:nvSpPr>
      <dsp:spPr>
        <a:xfrm>
          <a:off x="2003" y="928354"/>
          <a:ext cx="2440663" cy="97626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Analyse de la structure du fichier .32</a:t>
          </a:r>
        </a:p>
      </dsp:txBody>
      <dsp:txXfrm>
        <a:off x="490136" y="928354"/>
        <a:ext cx="1464398" cy="976265"/>
      </dsp:txXfrm>
    </dsp:sp>
    <dsp:sp modelId="{494C06B1-3C57-48AA-8BE1-306EF3DC79A6}">
      <dsp:nvSpPr>
        <dsp:cNvPr id="0" name=""/>
        <dsp:cNvSpPr/>
      </dsp:nvSpPr>
      <dsp:spPr>
        <a:xfrm>
          <a:off x="2198600" y="928354"/>
          <a:ext cx="2440663" cy="976265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Stockage des fichiers</a:t>
          </a:r>
        </a:p>
      </dsp:txBody>
      <dsp:txXfrm>
        <a:off x="2686733" y="928354"/>
        <a:ext cx="1464398" cy="976265"/>
      </dsp:txXfrm>
    </dsp:sp>
    <dsp:sp modelId="{9BFB841B-7F36-4EAE-8550-66DCFC7D6F4C}">
      <dsp:nvSpPr>
        <dsp:cNvPr id="0" name=""/>
        <dsp:cNvSpPr/>
      </dsp:nvSpPr>
      <dsp:spPr>
        <a:xfrm>
          <a:off x="4395197" y="928354"/>
          <a:ext cx="2440663" cy="976265"/>
        </a:xfrm>
        <a:prstGeom prst="chevron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Interface de l’application Web</a:t>
          </a:r>
        </a:p>
      </dsp:txBody>
      <dsp:txXfrm>
        <a:off x="4883330" y="928354"/>
        <a:ext cx="1464398" cy="9762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513" y="1553894"/>
          <a:ext cx="2237167" cy="894867"/>
        </a:xfrm>
        <a:prstGeom prst="chevron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Récupération des données</a:t>
          </a:r>
        </a:p>
      </dsp:txBody>
      <dsp:txXfrm>
        <a:off x="449947" y="1553894"/>
        <a:ext cx="1342300" cy="894867"/>
      </dsp:txXfrm>
    </dsp:sp>
    <dsp:sp modelId="{A4196EAF-EEBA-4689-BBC8-2210772FA5F7}">
      <dsp:nvSpPr>
        <dsp:cNvPr id="0" name=""/>
        <dsp:cNvSpPr/>
      </dsp:nvSpPr>
      <dsp:spPr>
        <a:xfrm>
          <a:off x="2015964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Mise en forme des images</a:t>
          </a:r>
        </a:p>
      </dsp:txBody>
      <dsp:txXfrm>
        <a:off x="2463398" y="1553894"/>
        <a:ext cx="1342300" cy="894867"/>
      </dsp:txXfrm>
    </dsp:sp>
    <dsp:sp modelId="{ED613397-7006-48CC-ABFF-09208E782066}">
      <dsp:nvSpPr>
        <dsp:cNvPr id="0" name=""/>
        <dsp:cNvSpPr/>
      </dsp:nvSpPr>
      <dsp:spPr>
        <a:xfrm>
          <a:off x="4029416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Augmentation du nombre de données</a:t>
          </a:r>
        </a:p>
      </dsp:txBody>
      <dsp:txXfrm>
        <a:off x="4476850" y="1553894"/>
        <a:ext cx="1342300" cy="894867"/>
      </dsp:txXfrm>
    </dsp:sp>
    <dsp:sp modelId="{65332A43-0D66-4861-929B-9C619F46A501}">
      <dsp:nvSpPr>
        <dsp:cNvPr id="0" name=""/>
        <dsp:cNvSpPr/>
      </dsp:nvSpPr>
      <dsp:spPr>
        <a:xfrm>
          <a:off x="6042867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Conception du modèle</a:t>
          </a:r>
        </a:p>
      </dsp:txBody>
      <dsp:txXfrm>
        <a:off x="6490301" y="1553894"/>
        <a:ext cx="1342300" cy="894867"/>
      </dsp:txXfrm>
    </dsp:sp>
    <dsp:sp modelId="{A9F49336-9AD7-4FB4-B35F-05DCD77CAA68}">
      <dsp:nvSpPr>
        <dsp:cNvPr id="0" name=""/>
        <dsp:cNvSpPr/>
      </dsp:nvSpPr>
      <dsp:spPr>
        <a:xfrm>
          <a:off x="8056318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Entraînement et validation du modèle</a:t>
          </a:r>
        </a:p>
      </dsp:txBody>
      <dsp:txXfrm>
        <a:off x="8503752" y="1553894"/>
        <a:ext cx="1342300" cy="8948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513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Récupération des données</a:t>
          </a:r>
        </a:p>
      </dsp:txBody>
      <dsp:txXfrm>
        <a:off x="449947" y="1553894"/>
        <a:ext cx="1342300" cy="894867"/>
      </dsp:txXfrm>
    </dsp:sp>
    <dsp:sp modelId="{A4196EAF-EEBA-4689-BBC8-2210772FA5F7}">
      <dsp:nvSpPr>
        <dsp:cNvPr id="0" name=""/>
        <dsp:cNvSpPr/>
      </dsp:nvSpPr>
      <dsp:spPr>
        <a:xfrm>
          <a:off x="2015964" y="1553894"/>
          <a:ext cx="2237167" cy="894867"/>
        </a:xfrm>
        <a:prstGeom prst="chevron">
          <a:avLst/>
        </a:prstGeom>
        <a:solidFill>
          <a:srgbClr val="FAA93A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Mise en forme des images</a:t>
          </a:r>
        </a:p>
      </dsp:txBody>
      <dsp:txXfrm>
        <a:off x="2463398" y="1553894"/>
        <a:ext cx="1342300" cy="894867"/>
      </dsp:txXfrm>
    </dsp:sp>
    <dsp:sp modelId="{ED613397-7006-48CC-ABFF-09208E782066}">
      <dsp:nvSpPr>
        <dsp:cNvPr id="0" name=""/>
        <dsp:cNvSpPr/>
      </dsp:nvSpPr>
      <dsp:spPr>
        <a:xfrm>
          <a:off x="4029416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Augmentation du nombre de données</a:t>
          </a:r>
        </a:p>
      </dsp:txBody>
      <dsp:txXfrm>
        <a:off x="4476850" y="1553894"/>
        <a:ext cx="1342300" cy="894867"/>
      </dsp:txXfrm>
    </dsp:sp>
    <dsp:sp modelId="{65332A43-0D66-4861-929B-9C619F46A501}">
      <dsp:nvSpPr>
        <dsp:cNvPr id="0" name=""/>
        <dsp:cNvSpPr/>
      </dsp:nvSpPr>
      <dsp:spPr>
        <a:xfrm>
          <a:off x="6042867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Conception du modèle</a:t>
          </a:r>
        </a:p>
      </dsp:txBody>
      <dsp:txXfrm>
        <a:off x="6490301" y="1553894"/>
        <a:ext cx="1342300" cy="894867"/>
      </dsp:txXfrm>
    </dsp:sp>
    <dsp:sp modelId="{A9F49336-9AD7-4FB4-B35F-05DCD77CAA68}">
      <dsp:nvSpPr>
        <dsp:cNvPr id="0" name=""/>
        <dsp:cNvSpPr/>
      </dsp:nvSpPr>
      <dsp:spPr>
        <a:xfrm>
          <a:off x="8056318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Entraînement et validation du modèle</a:t>
          </a:r>
        </a:p>
      </dsp:txBody>
      <dsp:txXfrm>
        <a:off x="8503752" y="1553894"/>
        <a:ext cx="1342300" cy="8948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513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Récupération des données</a:t>
          </a:r>
        </a:p>
      </dsp:txBody>
      <dsp:txXfrm>
        <a:off x="449947" y="1553894"/>
        <a:ext cx="1342300" cy="894867"/>
      </dsp:txXfrm>
    </dsp:sp>
    <dsp:sp modelId="{A4196EAF-EEBA-4689-BBC8-2210772FA5F7}">
      <dsp:nvSpPr>
        <dsp:cNvPr id="0" name=""/>
        <dsp:cNvSpPr/>
      </dsp:nvSpPr>
      <dsp:spPr>
        <a:xfrm>
          <a:off x="2015964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Mise en forme des images</a:t>
          </a:r>
        </a:p>
      </dsp:txBody>
      <dsp:txXfrm>
        <a:off x="2463398" y="1553894"/>
        <a:ext cx="1342300" cy="894867"/>
      </dsp:txXfrm>
    </dsp:sp>
    <dsp:sp modelId="{ED613397-7006-48CC-ABFF-09208E782066}">
      <dsp:nvSpPr>
        <dsp:cNvPr id="0" name=""/>
        <dsp:cNvSpPr/>
      </dsp:nvSpPr>
      <dsp:spPr>
        <a:xfrm>
          <a:off x="4029416" y="1553894"/>
          <a:ext cx="2237167" cy="894867"/>
        </a:xfrm>
        <a:prstGeom prst="chevron">
          <a:avLst/>
        </a:prstGeom>
        <a:solidFill>
          <a:srgbClr val="FAA93A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Augmentation du nombre de données</a:t>
          </a:r>
        </a:p>
      </dsp:txBody>
      <dsp:txXfrm>
        <a:off x="4476850" y="1553894"/>
        <a:ext cx="1342300" cy="894867"/>
      </dsp:txXfrm>
    </dsp:sp>
    <dsp:sp modelId="{65332A43-0D66-4861-929B-9C619F46A501}">
      <dsp:nvSpPr>
        <dsp:cNvPr id="0" name=""/>
        <dsp:cNvSpPr/>
      </dsp:nvSpPr>
      <dsp:spPr>
        <a:xfrm>
          <a:off x="6042867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Conception du modèle</a:t>
          </a:r>
        </a:p>
      </dsp:txBody>
      <dsp:txXfrm>
        <a:off x="6490301" y="1553894"/>
        <a:ext cx="1342300" cy="894867"/>
      </dsp:txXfrm>
    </dsp:sp>
    <dsp:sp modelId="{A9F49336-9AD7-4FB4-B35F-05DCD77CAA68}">
      <dsp:nvSpPr>
        <dsp:cNvPr id="0" name=""/>
        <dsp:cNvSpPr/>
      </dsp:nvSpPr>
      <dsp:spPr>
        <a:xfrm>
          <a:off x="8056318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Entraînement et validation du modèle</a:t>
          </a:r>
        </a:p>
      </dsp:txBody>
      <dsp:txXfrm>
        <a:off x="8503752" y="1553894"/>
        <a:ext cx="1342300" cy="8948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513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Récupération des données</a:t>
          </a:r>
        </a:p>
      </dsp:txBody>
      <dsp:txXfrm>
        <a:off x="449947" y="1553894"/>
        <a:ext cx="1342300" cy="894867"/>
      </dsp:txXfrm>
    </dsp:sp>
    <dsp:sp modelId="{A4196EAF-EEBA-4689-BBC8-2210772FA5F7}">
      <dsp:nvSpPr>
        <dsp:cNvPr id="0" name=""/>
        <dsp:cNvSpPr/>
      </dsp:nvSpPr>
      <dsp:spPr>
        <a:xfrm>
          <a:off x="2015964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Mise en forme des images</a:t>
          </a:r>
        </a:p>
      </dsp:txBody>
      <dsp:txXfrm>
        <a:off x="2463398" y="1553894"/>
        <a:ext cx="1342300" cy="894867"/>
      </dsp:txXfrm>
    </dsp:sp>
    <dsp:sp modelId="{ED613397-7006-48CC-ABFF-09208E782066}">
      <dsp:nvSpPr>
        <dsp:cNvPr id="0" name=""/>
        <dsp:cNvSpPr/>
      </dsp:nvSpPr>
      <dsp:spPr>
        <a:xfrm>
          <a:off x="4029416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Augmentation du nombre de données</a:t>
          </a:r>
        </a:p>
      </dsp:txBody>
      <dsp:txXfrm>
        <a:off x="4476850" y="1553894"/>
        <a:ext cx="1342300" cy="894867"/>
      </dsp:txXfrm>
    </dsp:sp>
    <dsp:sp modelId="{65332A43-0D66-4861-929B-9C619F46A501}">
      <dsp:nvSpPr>
        <dsp:cNvPr id="0" name=""/>
        <dsp:cNvSpPr/>
      </dsp:nvSpPr>
      <dsp:spPr>
        <a:xfrm>
          <a:off x="6042867" y="1553894"/>
          <a:ext cx="2237167" cy="894867"/>
        </a:xfrm>
        <a:prstGeom prst="chevron">
          <a:avLst/>
        </a:prstGeom>
        <a:solidFill>
          <a:srgbClr val="FAA93A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Conception du modèle</a:t>
          </a:r>
        </a:p>
      </dsp:txBody>
      <dsp:txXfrm>
        <a:off x="6490301" y="1553894"/>
        <a:ext cx="1342300" cy="894867"/>
      </dsp:txXfrm>
    </dsp:sp>
    <dsp:sp modelId="{A9F49336-9AD7-4FB4-B35F-05DCD77CAA68}">
      <dsp:nvSpPr>
        <dsp:cNvPr id="0" name=""/>
        <dsp:cNvSpPr/>
      </dsp:nvSpPr>
      <dsp:spPr>
        <a:xfrm>
          <a:off x="8056318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Entraînement et validation du modèle</a:t>
          </a:r>
        </a:p>
      </dsp:txBody>
      <dsp:txXfrm>
        <a:off x="8503752" y="1553894"/>
        <a:ext cx="1342300" cy="8948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71EB-8A08-4766-92A1-29F6310AD8C6}">
      <dsp:nvSpPr>
        <dsp:cNvPr id="0" name=""/>
        <dsp:cNvSpPr/>
      </dsp:nvSpPr>
      <dsp:spPr>
        <a:xfrm>
          <a:off x="2513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Récupération des données</a:t>
          </a:r>
        </a:p>
      </dsp:txBody>
      <dsp:txXfrm>
        <a:off x="449947" y="1553894"/>
        <a:ext cx="1342300" cy="894867"/>
      </dsp:txXfrm>
    </dsp:sp>
    <dsp:sp modelId="{A4196EAF-EEBA-4689-BBC8-2210772FA5F7}">
      <dsp:nvSpPr>
        <dsp:cNvPr id="0" name=""/>
        <dsp:cNvSpPr/>
      </dsp:nvSpPr>
      <dsp:spPr>
        <a:xfrm>
          <a:off x="2015964" y="1553894"/>
          <a:ext cx="2237167" cy="894867"/>
        </a:xfrm>
        <a:prstGeom prst="chevron">
          <a:avLst/>
        </a:prstGeom>
        <a:solidFill>
          <a:srgbClr val="63A0CC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Mise en forme des images</a:t>
          </a:r>
        </a:p>
      </dsp:txBody>
      <dsp:txXfrm>
        <a:off x="2463398" y="1553894"/>
        <a:ext cx="1342300" cy="894867"/>
      </dsp:txXfrm>
    </dsp:sp>
    <dsp:sp modelId="{ED613397-7006-48CC-ABFF-09208E782066}">
      <dsp:nvSpPr>
        <dsp:cNvPr id="0" name=""/>
        <dsp:cNvSpPr/>
      </dsp:nvSpPr>
      <dsp:spPr>
        <a:xfrm>
          <a:off x="4029416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Augmentation du nombre de données</a:t>
          </a:r>
        </a:p>
      </dsp:txBody>
      <dsp:txXfrm>
        <a:off x="4476850" y="1553894"/>
        <a:ext cx="1342300" cy="894867"/>
      </dsp:txXfrm>
    </dsp:sp>
    <dsp:sp modelId="{65332A43-0D66-4861-929B-9C619F46A501}">
      <dsp:nvSpPr>
        <dsp:cNvPr id="0" name=""/>
        <dsp:cNvSpPr/>
      </dsp:nvSpPr>
      <dsp:spPr>
        <a:xfrm>
          <a:off x="6042867" y="1553894"/>
          <a:ext cx="2237167" cy="89486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Conception du modèle</a:t>
          </a:r>
        </a:p>
      </dsp:txBody>
      <dsp:txXfrm>
        <a:off x="6490301" y="1553894"/>
        <a:ext cx="1342300" cy="894867"/>
      </dsp:txXfrm>
    </dsp:sp>
    <dsp:sp modelId="{A9F49336-9AD7-4FB4-B35F-05DCD77CAA68}">
      <dsp:nvSpPr>
        <dsp:cNvPr id="0" name=""/>
        <dsp:cNvSpPr/>
      </dsp:nvSpPr>
      <dsp:spPr>
        <a:xfrm>
          <a:off x="8056318" y="1553894"/>
          <a:ext cx="2237167" cy="894867"/>
        </a:xfrm>
        <a:prstGeom prst="chevron">
          <a:avLst/>
        </a:prstGeom>
        <a:solidFill>
          <a:srgbClr val="FAA93A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dirty="0"/>
            <a:t>Entraînement et validation du modèle</a:t>
          </a:r>
        </a:p>
      </dsp:txBody>
      <dsp:txXfrm>
        <a:off x="8503752" y="1553894"/>
        <a:ext cx="1342300" cy="894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9CC0D-EFBF-4554-B880-27D207E9A5F0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25960-E233-413F-B167-A0DE35848C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4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5960-E233-413F-B167-A0DE35848C3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3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308516A-DDE0-429A-BBDF-F8CE8582E2C8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F65B1-34AD-4B80-B491-160C34CBBB97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1C44F-E673-423B-9675-D07A1A755312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3F3B-F3E6-4559-8C18-61B8645A268C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41A5C-7A54-4B27-9A4A-A52DF8B271B8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55E1-01ED-4765-9016-7A0DDFBD9D03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6E4A-19C9-47D7-9027-9CB3069AB9C9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687B-4658-4CA2-9B93-1767BEB571C4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449BF-566F-4719-8DA7-11D86A5D0AA5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0413-6AC4-4367-AE4B-197F72DB6A69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99BD-572F-4D83-B1FE-ADB076751E40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C915E-9548-4A66-9298-10FCED803BC8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CF6C9-45CA-4F90-BBCC-D65029613F1D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C5E72-CFBB-4241-9E09-D0CE2152100B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DB46-98A7-4D85-B6D9-5D72BEF8BC2F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674-BAAB-4C43-8775-A0DFCC3E6DDF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8F13-9562-40D2-8559-688AFF55A0D6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C4C9-7D00-48C1-A87C-8BAA769AB907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7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chart" Target="../charts/chart1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4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42537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/>
            </a:r>
            <a:br>
              <a:rPr lang="fr-FR" dirty="0"/>
            </a:br>
            <a:r>
              <a:rPr lang="fr-FR" dirty="0"/>
              <a:t>Développement d'un logiciel d'aide au traitement de données expérimentales</a:t>
            </a:r>
            <a:br>
              <a:rPr lang="fr-FR" dirty="0"/>
            </a:br>
            <a:r>
              <a:rPr lang="fr-FR" dirty="0"/>
              <a:t>en utilisant l'intelligence artificielle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10086976" cy="2192011"/>
          </a:xfrm>
        </p:spPr>
        <p:txBody>
          <a:bodyPr>
            <a:normAutofit/>
          </a:bodyPr>
          <a:lstStyle/>
          <a:p>
            <a:r>
              <a:rPr lang="fr-FR" b="1" dirty="0"/>
              <a:t>AU Commissariat à l'énergie atomique et aux énergies ALTERNATIVES</a:t>
            </a:r>
          </a:p>
          <a:p>
            <a:endParaRPr lang="fr-FR" dirty="0"/>
          </a:p>
          <a:p>
            <a:r>
              <a:rPr lang="fr-FR" dirty="0"/>
              <a:t>Présentation du rapport du stage</a:t>
            </a:r>
          </a:p>
          <a:p>
            <a:r>
              <a:rPr lang="fr-FR" dirty="0"/>
              <a:t>Mathieu lacroix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537" y="4487537"/>
            <a:ext cx="2370463" cy="23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-48056"/>
            <a:ext cx="9905998" cy="1478570"/>
          </a:xfrm>
        </p:spPr>
        <p:txBody>
          <a:bodyPr/>
          <a:lstStyle/>
          <a:p>
            <a:r>
              <a:rPr lang="fr-FR" dirty="0"/>
              <a:t>Introduction partie 2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270234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063735" y="5842227"/>
            <a:ext cx="7922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Objectif : Utiliser la reconnaissance d’image par apprentissage automatique à partir de représentation graphique des données d’acquisition pour identifier la structure d’un échantillon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1FCB6E7-5282-408F-9CD3-F171A511B8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90" y="5870314"/>
            <a:ext cx="722377" cy="722377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83262F6E-43DF-0CC4-DCFA-1F8080F63FAF}"/>
              </a:ext>
            </a:extLst>
          </p:cNvPr>
          <p:cNvGrpSpPr/>
          <p:nvPr/>
        </p:nvGrpSpPr>
        <p:grpSpPr>
          <a:xfrm>
            <a:off x="8251649" y="1543531"/>
            <a:ext cx="3473776" cy="4030427"/>
            <a:chOff x="8251649" y="1543531"/>
            <a:chExt cx="3473776" cy="4030427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37BA2828-91BE-750E-3D53-64E641BB812F}"/>
                </a:ext>
              </a:extLst>
            </p:cNvPr>
            <p:cNvSpPr txBox="1"/>
            <p:nvPr/>
          </p:nvSpPr>
          <p:spPr>
            <a:xfrm>
              <a:off x="8251649" y="4875241"/>
              <a:ext cx="2633592" cy="698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800"/>
                </a:spcAft>
              </a:pPr>
              <a:r>
                <a:rPr lang="fr-FR" sz="1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Exemples de structures</a:t>
              </a:r>
              <a:br>
                <a:rPr lang="fr-FR" sz="1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neutroniques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0F794DB-4A14-8B4E-18FA-CE80E8BE8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1649" y="1543531"/>
              <a:ext cx="1521632" cy="1521632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9ADAEA53-A998-8CC3-20A3-7679FA056B82}"/>
                </a:ext>
              </a:extLst>
            </p:cNvPr>
            <p:cNvSpPr txBox="1"/>
            <p:nvPr/>
          </p:nvSpPr>
          <p:spPr>
            <a:xfrm>
              <a:off x="9986111" y="3818966"/>
              <a:ext cx="1165321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r>
                <a:rPr lang="fr-FR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ellipsoïde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33C02AFF-B28F-A355-50CB-C932D21CDFA3}"/>
                </a:ext>
              </a:extLst>
            </p:cNvPr>
            <p:cNvSpPr txBox="1"/>
            <p:nvPr/>
          </p:nvSpPr>
          <p:spPr>
            <a:xfrm>
              <a:off x="9986111" y="2010781"/>
              <a:ext cx="1739314" cy="45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800"/>
                </a:spcAft>
              </a:pPr>
              <a:r>
                <a:rPr lang="fr-FR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verre de glass</a:t>
              </a: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18191B55-0ED6-75CB-93F4-DAD635605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9763"/>
            <a:stretch/>
          </p:blipFill>
          <p:spPr>
            <a:xfrm>
              <a:off x="8251649" y="3414957"/>
              <a:ext cx="1602858" cy="1484312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DEDF8206-491A-154F-E0B8-EAD2E0520060}"/>
              </a:ext>
            </a:extLst>
          </p:cNvPr>
          <p:cNvGrpSpPr/>
          <p:nvPr/>
        </p:nvGrpSpPr>
        <p:grpSpPr>
          <a:xfrm>
            <a:off x="1071949" y="1532016"/>
            <a:ext cx="2107588" cy="4146729"/>
            <a:chOff x="1071949" y="1532016"/>
            <a:chExt cx="2107588" cy="4146729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A8267F71-2050-D8BF-E84B-BEC20844B4DF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t="26367"/>
            <a:stretch/>
          </p:blipFill>
          <p:spPr bwMode="auto">
            <a:xfrm>
              <a:off x="1071949" y="3260842"/>
              <a:ext cx="2107587" cy="161439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E6FD427C-464E-6AB0-4634-2425EE210CF6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42" b="6712"/>
            <a:stretch/>
          </p:blipFill>
          <p:spPr>
            <a:xfrm>
              <a:off x="1071950" y="1532016"/>
              <a:ext cx="2107587" cy="1447800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ADCABD9-D141-0393-073B-824E22DCC5E6}"/>
                </a:ext>
              </a:extLst>
            </p:cNvPr>
            <p:cNvSpPr txBox="1"/>
            <p:nvPr/>
          </p:nvSpPr>
          <p:spPr>
            <a:xfrm>
              <a:off x="1083168" y="4940081"/>
              <a:ext cx="196113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fr-FR" sz="14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Représentation graphique des données d’acquisition  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277DDE14-6AB6-8144-14BF-60B01D2458CC}"/>
              </a:ext>
            </a:extLst>
          </p:cNvPr>
          <p:cNvGrpSpPr/>
          <p:nvPr/>
        </p:nvGrpSpPr>
        <p:grpSpPr>
          <a:xfrm>
            <a:off x="4438616" y="1513799"/>
            <a:ext cx="2430498" cy="3312872"/>
            <a:chOff x="4060622" y="1535390"/>
            <a:chExt cx="2430498" cy="3312872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5C3C454E-F715-4188-3DA8-32108785A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0622" y="1535390"/>
              <a:ext cx="2430498" cy="1521633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C808C6B8-8E0F-70ED-67C4-8D01D0587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0622" y="3428659"/>
              <a:ext cx="2430498" cy="1419603"/>
            </a:xfrm>
            <a:prstGeom prst="rect">
              <a:avLst/>
            </a:prstGeom>
          </p:spPr>
        </p:pic>
      </p:grpSp>
      <p:sp>
        <p:nvSpPr>
          <p:cNvPr id="54" name="ZoneTexte 53">
            <a:extLst>
              <a:ext uri="{FF2B5EF4-FFF2-40B4-BE49-F238E27FC236}">
                <a16:creationId xmlns:a16="http://schemas.microsoft.com/office/drawing/2014/main" id="{EDAF534F-BC30-96E4-DB62-63A84593D8BE}"/>
              </a:ext>
            </a:extLst>
          </p:cNvPr>
          <p:cNvSpPr txBox="1"/>
          <p:nvPr/>
        </p:nvSpPr>
        <p:spPr>
          <a:xfrm>
            <a:off x="4337069" y="4900251"/>
            <a:ext cx="263359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55" name="Flèche droite 27">
            <a:extLst>
              <a:ext uri="{FF2B5EF4-FFF2-40B4-BE49-F238E27FC236}">
                <a16:creationId xmlns:a16="http://schemas.microsoft.com/office/drawing/2014/main" id="{6CF42E94-CEAF-59AE-D44A-EC49B7DF5721}"/>
              </a:ext>
            </a:extLst>
          </p:cNvPr>
          <p:cNvSpPr/>
          <p:nvPr/>
        </p:nvSpPr>
        <p:spPr>
          <a:xfrm>
            <a:off x="3451345" y="3003438"/>
            <a:ext cx="801325" cy="4036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6" name="Flèche droite 27">
            <a:extLst>
              <a:ext uri="{FF2B5EF4-FFF2-40B4-BE49-F238E27FC236}">
                <a16:creationId xmlns:a16="http://schemas.microsoft.com/office/drawing/2014/main" id="{5BD046F0-62FF-D241-8E35-66CD137DEE55}"/>
              </a:ext>
            </a:extLst>
          </p:cNvPr>
          <p:cNvSpPr/>
          <p:nvPr/>
        </p:nvSpPr>
        <p:spPr>
          <a:xfrm>
            <a:off x="7178515" y="3003438"/>
            <a:ext cx="801325" cy="4036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437484"/>
              </p:ext>
            </p:extLst>
          </p:nvPr>
        </p:nvGraphicFramePr>
        <p:xfrm>
          <a:off x="919192" y="301925"/>
          <a:ext cx="10296000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B48257D8-4C4D-E7A5-5A4C-1A8A4467BC80}"/>
              </a:ext>
            </a:extLst>
          </p:cNvPr>
          <p:cNvSpPr txBox="1"/>
          <p:nvPr/>
        </p:nvSpPr>
        <p:spPr>
          <a:xfrm>
            <a:off x="3054325" y="3136847"/>
            <a:ext cx="615609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 jeu de données à l’aide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l’acquisition d’un jeu de données déjà confectionné,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l’acquisition d’image unitaire,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de la prise de photo.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33FB5FA-9339-58B0-0615-5E6FF1ABE9B0}"/>
              </a:ext>
            </a:extLst>
          </p:cNvPr>
          <p:cNvSpPr txBox="1"/>
          <p:nvPr/>
        </p:nvSpPr>
        <p:spPr>
          <a:xfrm>
            <a:off x="3054325" y="4793873"/>
            <a:ext cx="6156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donnée est caractérisée par 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son nom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sa classe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5CA19D-F8BB-E03E-6F67-A2C8A5807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4742" y="2955599"/>
            <a:ext cx="1170384" cy="15712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FDED51-A365-7D00-9212-7974CDE9D8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3900" y="2958513"/>
            <a:ext cx="1170384" cy="165199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30E147FC-A255-D4CF-7529-D34A0E59D0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4742" y="4793873"/>
            <a:ext cx="1170384" cy="157119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DC44D5F8-0CFF-F38D-6E81-324AAE7456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3900" y="4793873"/>
            <a:ext cx="1245714" cy="15696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2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93" y="4667310"/>
            <a:ext cx="1512000" cy="1512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93" y="3103165"/>
            <a:ext cx="1512000" cy="1512000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48414D4F-4A6F-7A03-5FA4-DC15DCE0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/>
          </a:bodyPr>
          <a:lstStyle/>
          <a:p>
            <a:r>
              <a:rPr lang="fr-FR" sz="3200" dirty="0"/>
              <a:t>Conception du logiciel de traitement des données</a:t>
            </a:r>
            <a:br>
              <a:rPr lang="fr-FR" sz="3200" dirty="0"/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8104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34757"/>
              </p:ext>
            </p:extLst>
          </p:nvPr>
        </p:nvGraphicFramePr>
        <p:xfrm>
          <a:off x="919193" y="301925"/>
          <a:ext cx="10296000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A08551-6E40-3ED9-A32C-CFB9773EC8E2}"/>
              </a:ext>
            </a:extLst>
          </p:cNvPr>
          <p:cNvCxnSpPr/>
          <p:nvPr/>
        </p:nvCxnSpPr>
        <p:spPr>
          <a:xfrm>
            <a:off x="2189617" y="3733399"/>
            <a:ext cx="1224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891EDC2-A5D6-4BE0-0F96-FE11E0CBFFFB}"/>
              </a:ext>
            </a:extLst>
          </p:cNvPr>
          <p:cNvSpPr txBox="1"/>
          <p:nvPr/>
        </p:nvSpPr>
        <p:spPr>
          <a:xfrm>
            <a:off x="2033866" y="3249835"/>
            <a:ext cx="16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128 x128 px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C190D34-8F9A-2E4A-821D-E0CDB3C4E50F}"/>
              </a:ext>
            </a:extLst>
          </p:cNvPr>
          <p:cNvCxnSpPr>
            <a:cxnSpLocks/>
          </p:cNvCxnSpPr>
          <p:nvPr/>
        </p:nvCxnSpPr>
        <p:spPr>
          <a:xfrm>
            <a:off x="3869550" y="4078600"/>
            <a:ext cx="0" cy="1224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6116A20-9822-A2E4-6C5C-CAAC83298814}"/>
              </a:ext>
            </a:extLst>
          </p:cNvPr>
          <p:cNvSpPr txBox="1"/>
          <p:nvPr/>
        </p:nvSpPr>
        <p:spPr>
          <a:xfrm>
            <a:off x="3954681" y="4452060"/>
            <a:ext cx="160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128 x128 px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59F346-893B-26D2-D649-B356C51F0467}"/>
              </a:ext>
            </a:extLst>
          </p:cNvPr>
          <p:cNvSpPr txBox="1"/>
          <p:nvPr/>
        </p:nvSpPr>
        <p:spPr>
          <a:xfrm>
            <a:off x="5725522" y="3733399"/>
            <a:ext cx="565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Redimensionnement harmonisé de l’ensemble des images pour </a:t>
            </a:r>
            <a:r>
              <a:rPr lang="fr-FR" dirty="0" smtClean="0"/>
              <a:t>faciliter le calcul </a:t>
            </a:r>
            <a:r>
              <a:rPr lang="fr-FR" dirty="0"/>
              <a:t>du modèle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86996A2-AF8D-3EAB-A847-854ED4EACEF2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89617" y="4078600"/>
            <a:ext cx="1224000" cy="1224000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EFEA9D69-DBE3-F8CB-3E74-DBE800C8ECF6}"/>
              </a:ext>
            </a:extLst>
          </p:cNvPr>
          <p:cNvSpPr txBox="1">
            <a:spLocks/>
          </p:cNvSpPr>
          <p:nvPr/>
        </p:nvSpPr>
        <p:spPr>
          <a:xfrm>
            <a:off x="822236" y="719666"/>
            <a:ext cx="12031122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/>
              <a:t>Conception du logiciel de traitement des données</a:t>
            </a:r>
            <a:br>
              <a:rPr lang="fr-FR" sz="3200"/>
            </a:b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9847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839250"/>
              </p:ext>
            </p:extLst>
          </p:nvPr>
        </p:nvGraphicFramePr>
        <p:xfrm>
          <a:off x="919193" y="301925"/>
          <a:ext cx="10296000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/>
          </a:bodyPr>
          <a:lstStyle/>
          <a:p>
            <a:r>
              <a:rPr lang="fr-FR" sz="3200" dirty="0"/>
              <a:t>Conception du logiciel de traitement des données</a:t>
            </a:r>
            <a:br>
              <a:rPr lang="fr-FR" sz="3200" dirty="0"/>
            </a:br>
            <a:endParaRPr lang="fr-FR" sz="3200" dirty="0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A5289945-728A-0B01-2732-E1DA35DA5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9097481"/>
              </p:ext>
            </p:extLst>
          </p:nvPr>
        </p:nvGraphicFramePr>
        <p:xfrm>
          <a:off x="5638846" y="3157165"/>
          <a:ext cx="5299771" cy="309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909CD0D-9E98-81C1-CA97-3C12CF044A25}"/>
              </a:ext>
            </a:extLst>
          </p:cNvPr>
          <p:cNvSpPr txBox="1"/>
          <p:nvPr/>
        </p:nvSpPr>
        <p:spPr>
          <a:xfrm>
            <a:off x="1128113" y="2908367"/>
            <a:ext cx="4383992" cy="351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cs typeface="Arial" panose="020B0604020202020204" pitchFamily="34" charset="0"/>
              </a:rPr>
              <a:t>Exemples de filtre appliqué aux images :</a:t>
            </a:r>
          </a:p>
          <a:p>
            <a:endParaRPr lang="fr-FR" dirty="0"/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Symétrie verticale ou horizontale,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Floutage</a:t>
            </a: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Rotation,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Effet miroir combiné à une rotation,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 décalage de 10 pixels vers la droite,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 décalage de 10 pixels vers la gauche</a:t>
            </a: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2</a:t>
            </a:r>
          </a:p>
        </p:txBody>
      </p:sp>
    </p:spTree>
    <p:extLst>
      <p:ext uri="{BB962C8B-B14F-4D97-AF65-F5344CB8AC3E}">
        <p14:creationId xmlns:p14="http://schemas.microsoft.com/office/powerpoint/2010/main" val="57124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106743"/>
              </p:ext>
            </p:extLst>
          </p:nvPr>
        </p:nvGraphicFramePr>
        <p:xfrm>
          <a:off x="919193" y="301925"/>
          <a:ext cx="10296000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/>
          </a:bodyPr>
          <a:lstStyle/>
          <a:p>
            <a:r>
              <a:rPr lang="fr-FR" sz="3200" dirty="0"/>
              <a:t>Conception du logiciel de traitement des données</a:t>
            </a:r>
            <a:br>
              <a:rPr lang="fr-FR" sz="3200" dirty="0"/>
            </a:br>
            <a:endParaRPr lang="fr-FR" sz="3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FD695E6-4984-CC85-561A-8B420F14BF4B}"/>
              </a:ext>
            </a:extLst>
          </p:cNvPr>
          <p:cNvSpPr txBox="1"/>
          <p:nvPr/>
        </p:nvSpPr>
        <p:spPr>
          <a:xfrm>
            <a:off x="1039563" y="3105833"/>
            <a:ext cx="4381406" cy="226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paramètres du jeu d’entrainement et de validation du modèle appliqués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pourcentage d’images utilisées pour entraîner ou valider (ici, 80%),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son type « training » ou « validation »,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format des images (ici, 128 x 128 px).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67A9A2-1FD4-EBFA-39F3-B8C0790FFAEB}"/>
              </a:ext>
            </a:extLst>
          </p:cNvPr>
          <p:cNvSpPr txBox="1"/>
          <p:nvPr/>
        </p:nvSpPr>
        <p:spPr>
          <a:xfrm>
            <a:off x="5957976" y="3105833"/>
            <a:ext cx="5385759" cy="364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paramètres du modèle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type du modèle,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une méthode de normalisation «  </a:t>
            </a:r>
            <a:r>
              <a:rPr lang="fr-FR" dirty="0" err="1"/>
              <a:t>rescaling</a:t>
            </a:r>
            <a:r>
              <a:rPr lang="fr-FR" dirty="0"/>
              <a:t> » pour d'aider la machine pour les calculs,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une méthode de convolution qui va appliquer des filtres pour faire ressortir les caractéristiques fortes des images,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une méthode « maxpooling2d » pour réduire la taille des images pour réduire leurs détails.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2</a:t>
            </a:r>
          </a:p>
        </p:txBody>
      </p:sp>
    </p:spTree>
    <p:extLst>
      <p:ext uri="{BB962C8B-B14F-4D97-AF65-F5344CB8AC3E}">
        <p14:creationId xmlns:p14="http://schemas.microsoft.com/office/powerpoint/2010/main" val="281139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21B1B7E2-6AB3-7E5A-83F3-24FFE6EFD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582548"/>
              </p:ext>
            </p:extLst>
          </p:nvPr>
        </p:nvGraphicFramePr>
        <p:xfrm>
          <a:off x="971444" y="-63835"/>
          <a:ext cx="10296000" cy="400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10" y="611645"/>
            <a:ext cx="12895604" cy="1478570"/>
          </a:xfrm>
        </p:spPr>
        <p:txBody>
          <a:bodyPr>
            <a:normAutofit/>
          </a:bodyPr>
          <a:lstStyle/>
          <a:p>
            <a:r>
              <a:rPr lang="fr-FR" sz="3200" dirty="0"/>
              <a:t>Conception du logiciel de traitement des données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F374AE-1A34-1405-C989-8125C4098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0554" y="2780818"/>
            <a:ext cx="3078134" cy="30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603CA50-A5A1-0D17-D06D-C61D804BDB9A}"/>
              </a:ext>
            </a:extLst>
          </p:cNvPr>
          <p:cNvSpPr txBox="1"/>
          <p:nvPr/>
        </p:nvSpPr>
        <p:spPr>
          <a:xfrm>
            <a:off x="1791255" y="5904328"/>
            <a:ext cx="4116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Évolution de la précision de l’entrainement et de la validation du modèle</a:t>
            </a:r>
          </a:p>
        </p:txBody>
      </p:sp>
      <p:pic>
        <p:nvPicPr>
          <p:cNvPr id="6" name="Image 5" descr="Une image contenant texte, oiseau, oiseau de proie&#10;&#10;Description générée automatiquement">
            <a:extLst>
              <a:ext uri="{FF2B5EF4-FFF2-40B4-BE49-F238E27FC236}">
                <a16:creationId xmlns:a16="http://schemas.microsoft.com/office/drawing/2014/main" id="{19E8EDB9-0330-CB8A-C027-9C47908B7F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48" y="2753747"/>
            <a:ext cx="3394531" cy="3057460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2</a:t>
            </a:r>
          </a:p>
        </p:txBody>
      </p:sp>
    </p:spTree>
    <p:extLst>
      <p:ext uri="{BB962C8B-B14F-4D97-AF65-F5344CB8AC3E}">
        <p14:creationId xmlns:p14="http://schemas.microsoft.com/office/powerpoint/2010/main" val="31472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AE465-9968-D518-BC9B-F18B07D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36" y="719666"/>
            <a:ext cx="12031122" cy="1478570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C180E5-439E-1353-5DFD-A9F58D0DE463}"/>
              </a:ext>
            </a:extLst>
          </p:cNvPr>
          <p:cNvSpPr txBox="1"/>
          <p:nvPr/>
        </p:nvSpPr>
        <p:spPr>
          <a:xfrm>
            <a:off x="1722612" y="1544559"/>
            <a:ext cx="9647152" cy="4928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000" dirty="0"/>
              <a:t>Au terme de mon stage, les objectifs définis ont été atteints 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les chercheurs disposent maintenant d’une application Web simple, ergonomique et évolutive pour obtenir les représentations graphiques résultant de leurs manipulations ; et ainsi interpréter plus aisément les données acquisition,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grâce au machine Learning et à la reconnaissance d’image par apprentissage automatique, les chercheurs ont à leur disposition un outil permettant de reconnaître automatiquement et avec une fiabilité élevée la structure d’un échantillon à partir de sa représentation graphique et de la base de données des graphiques.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9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F928A4-FA34-6048-F0FB-7DE84D4C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et 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9F9EE7-F83A-B912-03D0-3A272A36D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771425" cy="3541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Ce stage au sein du CEA à été une expérience enrichissante professionnellement et personnellement.</a:t>
            </a:r>
          </a:p>
          <a:p>
            <a:pPr marL="0" indent="0">
              <a:buNone/>
            </a:pPr>
            <a:r>
              <a:rPr lang="fr-FR" dirty="0"/>
              <a:t>Les missions confiées m’ont permis de collaborer aux activités du LLB, et ainsi d’apprécier l’apport majeur de l’informatique au secteur de la recherche.  </a:t>
            </a:r>
          </a:p>
          <a:p>
            <a:pPr marL="0" indent="0">
              <a:buNone/>
            </a:pPr>
            <a:r>
              <a:rPr lang="fr-FR" dirty="0"/>
              <a:t>J’ai pu mettre en application les connaissances et compétences acquises à l’IUT, et compléter celles-ci grâce à la gestion de ces 2 projets.</a:t>
            </a:r>
          </a:p>
          <a:p>
            <a:pPr marL="0" indent="0">
              <a:buNone/>
            </a:pPr>
            <a:r>
              <a:rPr lang="fr-FR" dirty="0"/>
              <a:t>Au final, ces 12 semaines passées au LLB sont venues confirmer mes choix d’orientation professionnelle vers le domaine du développement informatique par la diversité des sujets et des projets.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EDBEFB-E404-BD8E-7FED-204C2FF1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 mission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 1 : Application Web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 2 : Machine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800" dirty="0" err="1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321" y="276483"/>
            <a:ext cx="16920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7230" y="618518"/>
            <a:ext cx="10731844" cy="1478570"/>
          </a:xfrm>
        </p:spPr>
        <p:txBody>
          <a:bodyPr/>
          <a:lstStyle/>
          <a:p>
            <a:r>
              <a:rPr lang="en-US" dirty="0"/>
              <a:t>My work in collaboration with researchers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574" y="4765465"/>
            <a:ext cx="1914260" cy="191426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09352" y="1774684"/>
            <a:ext cx="7081924" cy="352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 1 : Facilitate their analysis of the results using the Web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 2 : Using machine learning image recognition to recognize the structure of matter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575" y1="74713" x2="50575" y2="747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674" y="4697100"/>
            <a:ext cx="2372348" cy="23723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349" y="5827370"/>
            <a:ext cx="902273" cy="902273"/>
          </a:xfrm>
          <a:prstGeom prst="rect">
            <a:avLst/>
          </a:prstGeom>
        </p:spPr>
      </p:pic>
      <p:grpSp>
        <p:nvGrpSpPr>
          <p:cNvPr id="20" name="Groupe 19"/>
          <p:cNvGrpSpPr/>
          <p:nvPr/>
        </p:nvGrpSpPr>
        <p:grpSpPr>
          <a:xfrm>
            <a:off x="7988316" y="1868195"/>
            <a:ext cx="3451850" cy="2121986"/>
            <a:chOff x="8464681" y="74961"/>
            <a:chExt cx="2900818" cy="1670040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3667" y1="65072" x2="23667" y2="65072"/>
                          <a14:foregroundMark x1="31000" y1="66029" x2="31000" y2="66029"/>
                          <a14:foregroundMark x1="35583" y1="66348" x2="35583" y2="66348"/>
                          <a14:foregroundMark x1="40917" y1="66348" x2="40917" y2="66348"/>
                          <a14:foregroundMark x1="53000" y1="67943" x2="53000" y2="67943"/>
                          <a14:foregroundMark x1="57000" y1="67464" x2="57000" y2="67464"/>
                          <a14:foregroundMark x1="70500" y1="63317" x2="70500" y2="63317"/>
                          <a14:foregroundMark x1="74667" y1="67145" x2="74667" y2="67145"/>
                          <a14:foregroundMark x1="77667" y1="66348" x2="77667" y2="66348"/>
                          <a14:foregroundMark x1="74667" y1="55502" x2="74667" y2="555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64681" y="74961"/>
              <a:ext cx="1598124" cy="83502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7158" y="758296"/>
              <a:ext cx="1541727" cy="986705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92271" y="358800"/>
              <a:ext cx="1373228" cy="398236"/>
            </a:xfrm>
            <a:prstGeom prst="rect">
              <a:avLst/>
            </a:prstGeom>
          </p:spPr>
        </p:pic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458655"/>
            <a:ext cx="9905998" cy="1478570"/>
          </a:xfrm>
        </p:spPr>
        <p:txBody>
          <a:bodyPr/>
          <a:lstStyle/>
          <a:p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4300" y="2827891"/>
            <a:ext cx="357586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smtClean="0"/>
              <a:t>Laboratoire </a:t>
            </a:r>
            <a:r>
              <a:rPr lang="fr-FR" u="sng" dirty="0"/>
              <a:t>Léon Brillouin </a:t>
            </a:r>
          </a:p>
          <a:p>
            <a:r>
              <a:rPr lang="fr-FR" sz="2200" dirty="0"/>
              <a:t>Mixed </a:t>
            </a:r>
            <a:r>
              <a:rPr lang="fr-FR" sz="2200" dirty="0" err="1"/>
              <a:t>Research</a:t>
            </a:r>
            <a:r>
              <a:rPr lang="fr-FR" sz="2200" dirty="0"/>
              <a:t> Unit</a:t>
            </a:r>
          </a:p>
          <a:p>
            <a:r>
              <a:rPr lang="fr-FR" sz="2200" dirty="0"/>
              <a:t>About 100 </a:t>
            </a:r>
            <a:r>
              <a:rPr lang="fr-FR" sz="2200" dirty="0" err="1"/>
              <a:t>employees</a:t>
            </a:r>
            <a:endParaRPr lang="fr-FR" sz="2200" dirty="0"/>
          </a:p>
          <a:p>
            <a:r>
              <a:rPr lang="en-US" sz="2200" dirty="0"/>
              <a:t>Work on the use of neutrons for the analysis of matter.</a:t>
            </a:r>
          </a:p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573" y="1632942"/>
            <a:ext cx="1323677" cy="1077060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4409629" y="2841093"/>
            <a:ext cx="3883515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Commissariat à l'énergie atomique et aux énergies</a:t>
            </a:r>
          </a:p>
          <a:p>
            <a:r>
              <a:rPr lang="fr-FR" sz="2200" dirty="0"/>
              <a:t>Public </a:t>
            </a:r>
            <a:r>
              <a:rPr lang="fr-FR" sz="2200" dirty="0" err="1"/>
              <a:t>research</a:t>
            </a:r>
            <a:r>
              <a:rPr lang="fr-FR" sz="2200" dirty="0"/>
              <a:t> </a:t>
            </a:r>
            <a:r>
              <a:rPr lang="fr-FR" sz="2200" dirty="0" err="1"/>
              <a:t>organization</a:t>
            </a:r>
            <a:endParaRPr lang="fr-FR" sz="2200" dirty="0"/>
          </a:p>
          <a:p>
            <a:r>
              <a:rPr lang="fr-FR" sz="2200" dirty="0"/>
              <a:t>Over 21,000 </a:t>
            </a:r>
            <a:r>
              <a:rPr lang="fr-FR" sz="2200" dirty="0" err="1"/>
              <a:t>employees</a:t>
            </a:r>
            <a:r>
              <a:rPr lang="fr-FR" sz="2200" dirty="0"/>
              <a:t> </a:t>
            </a:r>
          </a:p>
          <a:p>
            <a:r>
              <a:rPr lang="en-US" sz="2200" dirty="0"/>
              <a:t>1st public research organization in the world ranking of patent filers</a:t>
            </a:r>
          </a:p>
        </p:txBody>
      </p:sp>
      <p:pic>
        <p:nvPicPr>
          <p:cNvPr id="6" name="Imag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35" y="1690777"/>
            <a:ext cx="1579245" cy="961390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H="1">
            <a:off x="4230169" y="2742056"/>
            <a:ext cx="17092" cy="3265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2"/>
          <p:cNvSpPr txBox="1">
            <a:spLocks/>
          </p:cNvSpPr>
          <p:nvPr/>
        </p:nvSpPr>
        <p:spPr>
          <a:xfrm>
            <a:off x="8455512" y="2841093"/>
            <a:ext cx="332059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Centre National de la Recherche Scientifique</a:t>
            </a:r>
          </a:p>
          <a:p>
            <a:r>
              <a:rPr lang="fr-FR" sz="2200" dirty="0"/>
              <a:t>Public </a:t>
            </a:r>
            <a:r>
              <a:rPr lang="fr-FR" sz="2200" dirty="0" err="1"/>
              <a:t>research</a:t>
            </a:r>
            <a:r>
              <a:rPr lang="fr-FR" sz="2200" dirty="0"/>
              <a:t> institution</a:t>
            </a:r>
          </a:p>
          <a:p>
            <a:r>
              <a:rPr lang="fr-FR" sz="2200" dirty="0" err="1"/>
              <a:t>Advancing</a:t>
            </a:r>
            <a:r>
              <a:rPr lang="fr-FR" sz="2200" dirty="0"/>
              <a:t> </a:t>
            </a:r>
            <a:r>
              <a:rPr lang="fr-FR" sz="2200" dirty="0" err="1"/>
              <a:t>knowledge</a:t>
            </a:r>
            <a:r>
              <a:rPr lang="fr-FR" sz="2200" dirty="0"/>
              <a:t> </a:t>
            </a:r>
            <a:r>
              <a:rPr lang="fr-FR" sz="2200" dirty="0" err="1"/>
              <a:t>through</a:t>
            </a:r>
            <a:r>
              <a:rPr lang="fr-FR" sz="2200" dirty="0"/>
              <a:t> </a:t>
            </a:r>
            <a:r>
              <a:rPr lang="fr-FR" sz="2200" dirty="0" err="1"/>
              <a:t>research</a:t>
            </a:r>
            <a:endParaRPr lang="fr-FR" sz="2200" dirty="0"/>
          </a:p>
          <a:p>
            <a:pPr marL="0" indent="0">
              <a:buNone/>
            </a:pPr>
            <a:endParaRPr lang="fr-FR" sz="2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8280325" y="2742055"/>
            <a:ext cx="12819" cy="3344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8883" y1="57868" x2="56345" y2="43655"/>
                        <a14:foregroundMark x1="58883" y1="40102" x2="58883" y2="40102"/>
                        <a14:foregroundMark x1="57360" y1="36041" x2="57360" y2="36041"/>
                        <a14:foregroundMark x1="58376" y1="32487" x2="58376" y2="32487"/>
                        <a14:foregroundMark x1="58376" y1="32487" x2="58376" y2="32487"/>
                        <a14:foregroundMark x1="30457" y1="34010" x2="30457" y2="34010"/>
                        <a14:foregroundMark x1="26396" y1="30964" x2="26396" y2="30964"/>
                        <a14:foregroundMark x1="17259" y1="29442" x2="17259" y2="29442"/>
                        <a14:foregroundMark x1="12183" y1="38071" x2="12183" y2="38071"/>
                        <a14:foregroundMark x1="14213" y1="45178" x2="14213" y2="45178"/>
                        <a14:foregroundMark x1="14213" y1="53299" x2="14213" y2="53299"/>
                        <a14:foregroundMark x1="20812" y1="57360" x2="20812" y2="57360"/>
                        <a14:foregroundMark x1="30457" y1="54315" x2="30457" y2="54315"/>
                        <a14:foregroundMark x1="28934" y1="53807" x2="28934" y2="53807"/>
                        <a14:foregroundMark x1="44162" y1="74619" x2="44162" y2="74619"/>
                        <a14:foregroundMark x1="44162" y1="85787" x2="44162" y2="85787"/>
                        <a14:foregroundMark x1="44162" y1="82234" x2="44162" y2="82234"/>
                        <a14:foregroundMark x1="44162" y1="78680" x2="44162" y2="78680"/>
                        <a14:foregroundMark x1="44670" y1="89340" x2="44670" y2="89340"/>
                        <a14:foregroundMark x1="45685" y1="46701" x2="45685" y2="46701"/>
                        <a14:foregroundMark x1="43655" y1="52792" x2="43655" y2="52792"/>
                        <a14:foregroundMark x1="44162" y1="56853" x2="44162" y2="56853"/>
                        <a14:foregroundMark x1="44162" y1="50761" x2="44162" y2="50761"/>
                        <a14:foregroundMark x1="46193" y1="38579" x2="46193" y2="38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7813" y="1541039"/>
            <a:ext cx="1201016" cy="1201016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partie 1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7477425" y="2784974"/>
            <a:ext cx="1144221" cy="1302529"/>
            <a:chOff x="5979041" y="3050225"/>
            <a:chExt cx="1418109" cy="1418109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2444" y1="38667" x2="52444" y2="38667"/>
                          <a14:foregroundMark x1="52889" y1="37333" x2="52889" y2="37333"/>
                          <a14:foregroundMark x1="63556" y1="38222" x2="63556" y2="38222"/>
                          <a14:foregroundMark x1="45333" y1="36444" x2="45333" y2="36444"/>
                          <a14:foregroundMark x1="34222" y1="36000" x2="34222" y2="3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9041" y="3050225"/>
              <a:ext cx="1418109" cy="1418109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6416633" y="3817599"/>
              <a:ext cx="542924" cy="326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.32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73" y="1882472"/>
            <a:ext cx="5266808" cy="306094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473" y="173825"/>
            <a:ext cx="2928938" cy="1923263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84193" y="5047000"/>
            <a:ext cx="5910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Manipulation : bombardement neutronique d’un échantillon</a:t>
            </a:r>
          </a:p>
        </p:txBody>
      </p:sp>
      <p:sp>
        <p:nvSpPr>
          <p:cNvPr id="28" name="Flèche droite 27"/>
          <p:cNvSpPr/>
          <p:nvPr/>
        </p:nvSpPr>
        <p:spPr>
          <a:xfrm>
            <a:off x="6489860" y="3474330"/>
            <a:ext cx="801325" cy="4036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212834" y="2617700"/>
            <a:ext cx="1334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Export des données d’acquisition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1270234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32443" y="3894479"/>
            <a:ext cx="792480" cy="472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d’acquisition</a:t>
            </a:r>
          </a:p>
        </p:txBody>
      </p:sp>
      <p:sp>
        <p:nvSpPr>
          <p:cNvPr id="21" name="Flèche droite 20"/>
          <p:cNvSpPr/>
          <p:nvPr/>
        </p:nvSpPr>
        <p:spPr>
          <a:xfrm>
            <a:off x="8710236" y="3474330"/>
            <a:ext cx="801325" cy="4036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7" t="26367"/>
          <a:stretch/>
        </p:blipFill>
        <p:spPr bwMode="auto">
          <a:xfrm>
            <a:off x="9669020" y="3771155"/>
            <a:ext cx="2107587" cy="16143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2" b="6712"/>
          <a:stretch/>
        </p:blipFill>
        <p:spPr>
          <a:xfrm>
            <a:off x="9669020" y="2095501"/>
            <a:ext cx="2107587" cy="1447800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7307944" y="3915987"/>
            <a:ext cx="1334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Création des fichier .32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9726089" y="5385554"/>
            <a:ext cx="1987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Lecture des résultats et interprétation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1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063735" y="5867865"/>
            <a:ext cx="7922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Objectif : développer une application Web pour aider les chercheurs à interpréter les résultats des manipulations neutroniques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1FCB6E7-5282-408F-9CD3-F171A511B8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90" y="5870314"/>
            <a:ext cx="722377" cy="7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3708" y="107951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Phase </a:t>
            </a:r>
            <a:r>
              <a:rPr lang="fr-FR" dirty="0"/>
              <a:t>Conceptuelle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0599" y="1713538"/>
            <a:ext cx="4630737" cy="1417639"/>
          </a:xfrm>
        </p:spPr>
        <p:txBody>
          <a:bodyPr>
            <a:noAutofit/>
          </a:bodyPr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Définition du cahier des charges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Planification du déroulement du projet en mode agile</a:t>
            </a:r>
            <a:endParaRPr lang="fr-FR" sz="1800" strike="sngStrik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49" y="1019175"/>
            <a:ext cx="5929311" cy="3952875"/>
          </a:xfrm>
          <a:prstGeom prst="rect">
            <a:avLst/>
          </a:prstGeom>
        </p:spPr>
      </p:pic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048311"/>
              </p:ext>
            </p:extLst>
          </p:nvPr>
        </p:nvGraphicFramePr>
        <p:xfrm>
          <a:off x="990599" y="3392905"/>
          <a:ext cx="5879042" cy="3175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39521">
                  <a:extLst>
                    <a:ext uri="{9D8B030D-6E8A-4147-A177-3AD203B41FA5}">
                      <a16:colId xmlns:a16="http://schemas.microsoft.com/office/drawing/2014/main" val="3709067252"/>
                    </a:ext>
                  </a:extLst>
                </a:gridCol>
                <a:gridCol w="2939521">
                  <a:extLst>
                    <a:ext uri="{9D8B030D-6E8A-4147-A177-3AD203B41FA5}">
                      <a16:colId xmlns:a16="http://schemas.microsoft.com/office/drawing/2014/main" val="1877809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Fonctionnalités</a:t>
                      </a:r>
                      <a:r>
                        <a:rPr lang="fr-FR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attendues</a:t>
                      </a:r>
                      <a:endParaRPr lang="fr-FR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Attentes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34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Création d’une application web interactive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Utilisation de API </a:t>
                      </a:r>
                      <a:r>
                        <a:rPr lang="fr-FR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Streamlit</a:t>
                      </a:r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pour l'interface utilisateur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1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Visualisation des données issues des acquisitions neutroniques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Utilisation de Framework </a:t>
                      </a:r>
                      <a:r>
                        <a:rPr lang="fr-FR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Plotly</a:t>
                      </a:r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pour la représentation graphique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0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Stockage sur une base de données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Développement d’une interface simple d’utilisation pour les chercheurs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47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Extraction des données depuis les fichiers .32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Utilisation du langage de programmation Python</a:t>
                      </a:r>
                      <a:endParaRPr lang="fr-F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231321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1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21" y="-27788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5300" y="19202"/>
            <a:ext cx="7564437" cy="1478570"/>
          </a:xfrm>
        </p:spPr>
        <p:txBody>
          <a:bodyPr/>
          <a:lstStyle/>
          <a:p>
            <a:r>
              <a:rPr lang="fr-FR" dirty="0"/>
              <a:t>Conception de l’application web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7991" y="2567861"/>
            <a:ext cx="7621628" cy="30458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800" dirty="0"/>
              <a:t>Un fichier héberge l’ensemble des données d’acquisition et de mesure.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1800" dirty="0"/>
              <a:t>Il est composé de 3 ensembles : </a:t>
            </a:r>
          </a:p>
          <a:p>
            <a:pPr>
              <a:lnSpc>
                <a:spcPct val="150000"/>
              </a:lnSpc>
            </a:pPr>
            <a:r>
              <a:rPr lang="fr-FR" sz="1800" dirty="0"/>
              <a:t>bloc 1 : taille fixe de 256 octets, contient le détail des paramètres d’acquisition ,</a:t>
            </a:r>
          </a:p>
          <a:p>
            <a:pPr>
              <a:lnSpc>
                <a:spcPct val="150000"/>
              </a:lnSpc>
            </a:pPr>
            <a:r>
              <a:rPr lang="fr-FR" sz="1800" dirty="0"/>
              <a:t>bloc 2 : les valeurs d'intensité acquises par un détecteur de résolution 128 x 128, en binaire sous le format d'entiers non signés codés sur 4 octets,</a:t>
            </a:r>
          </a:p>
          <a:p>
            <a:pPr>
              <a:lnSpc>
                <a:spcPct val="150000"/>
              </a:lnSpc>
            </a:pPr>
            <a:r>
              <a:rPr lang="fr-FR" sz="1800" dirty="0"/>
              <a:t>bloc 3 : le détail de paramètres d'acquisition </a:t>
            </a:r>
            <a:r>
              <a:rPr lang="fr-FR" sz="1800" dirty="0" smtClean="0"/>
              <a:t>complémentaires, en texte, </a:t>
            </a:r>
            <a:r>
              <a:rPr lang="fr-FR" sz="1800" dirty="0"/>
              <a:t>codés à l’aide de caractères </a:t>
            </a:r>
            <a:r>
              <a:rPr lang="fr-FR" sz="1800" dirty="0" smtClean="0"/>
              <a:t>ASCII.</a:t>
            </a:r>
            <a:endParaRPr lang="fr-FR" sz="1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667" y1="65072" x2="23667" y2="65072"/>
                        <a14:foregroundMark x1="31000" y1="66029" x2="31000" y2="66029"/>
                        <a14:foregroundMark x1="35583" y1="66348" x2="35583" y2="66348"/>
                        <a14:foregroundMark x1="40917" y1="66348" x2="40917" y2="66348"/>
                        <a14:foregroundMark x1="53000" y1="67943" x2="53000" y2="67943"/>
                        <a14:foregroundMark x1="57000" y1="67464" x2="57000" y2="67464"/>
                        <a14:foregroundMark x1="70500" y1="63317" x2="70500" y2="63317"/>
                        <a14:foregroundMark x1="74667" y1="67145" x2="74667" y2="67145"/>
                        <a14:foregroundMark x1="77667" y1="66348" x2="77667" y2="66348"/>
                        <a14:foregroundMark x1="74667" y1="55502" x2="74667" y2="555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6809" y="279708"/>
            <a:ext cx="2710111" cy="1416033"/>
          </a:xfrm>
          <a:prstGeom prst="rect">
            <a:avLst/>
          </a:prstGeom>
        </p:spPr>
      </p:pic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753170106"/>
              </p:ext>
            </p:extLst>
          </p:nvPr>
        </p:nvGraphicFramePr>
        <p:xfrm>
          <a:off x="2004376" y="279708"/>
          <a:ext cx="6338927" cy="2920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1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93003"/>
            <a:ext cx="2320747" cy="23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7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8ACEE55-1785-D3B5-F7BD-56F9709EC8C0}"/>
              </a:ext>
            </a:extLst>
          </p:cNvPr>
          <p:cNvSpPr txBox="1">
            <a:spLocks/>
          </p:cNvSpPr>
          <p:nvPr/>
        </p:nvSpPr>
        <p:spPr>
          <a:xfrm>
            <a:off x="1155300" y="-403481"/>
            <a:ext cx="7564437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Conception de l’application web 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011BBD29-9EDC-CE61-E3E2-572532494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904515"/>
              </p:ext>
            </p:extLst>
          </p:nvPr>
        </p:nvGraphicFramePr>
        <p:xfrm>
          <a:off x="1549553" y="482450"/>
          <a:ext cx="6602410" cy="2433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CB4F680A-8475-610B-35B7-1D993D2F5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104" y="921417"/>
            <a:ext cx="802259" cy="8022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E4E9A2-65B1-4073-C804-8E8D1DFB8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250" y="2351841"/>
            <a:ext cx="2786113" cy="40237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F39C21-AB84-1EF0-9B88-98ED6F3DC5F2}"/>
              </a:ext>
            </a:extLst>
          </p:cNvPr>
          <p:cNvSpPr txBox="1"/>
          <p:nvPr/>
        </p:nvSpPr>
        <p:spPr>
          <a:xfrm>
            <a:off x="981778" y="2638964"/>
            <a:ext cx="66581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base de données (cf. image ci-contre) est composée de deux tables: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1</a:t>
            </a:r>
            <a:r>
              <a:rPr lang="fr-FR" baseline="30000" dirty="0"/>
              <a:t>ère</a:t>
            </a:r>
            <a:r>
              <a:rPr lang="fr-FR" dirty="0"/>
              <a:t> table « Fichier » stocke les caractéristiques des fichiers,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2</a:t>
            </a:r>
            <a:r>
              <a:rPr lang="fr-FR" baseline="30000" dirty="0"/>
              <a:t>ème</a:t>
            </a:r>
            <a:r>
              <a:rPr lang="fr-FR" dirty="0"/>
              <a:t> table « </a:t>
            </a:r>
            <a:r>
              <a:rPr lang="fr-FR" dirty="0" err="1"/>
              <a:t>CheckSum</a:t>
            </a:r>
            <a:r>
              <a:rPr lang="fr-FR" dirty="0"/>
              <a:t> » stocke le </a:t>
            </a:r>
            <a:r>
              <a:rPr lang="fr-FR" dirty="0" err="1"/>
              <a:t>CheckSum</a:t>
            </a:r>
            <a:r>
              <a:rPr lang="fr-FR" dirty="0"/>
              <a:t> de chaque fichier.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Pour le stockage des données d’acquisition, nous avons du convertir leur valeur en hexadécimal pour respecter la contrainte du nombre maximal de caractères.</a:t>
            </a:r>
          </a:p>
          <a:p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1</a:t>
            </a:r>
          </a:p>
        </p:txBody>
      </p:sp>
    </p:spTree>
    <p:extLst>
      <p:ext uri="{BB962C8B-B14F-4D97-AF65-F5344CB8AC3E}">
        <p14:creationId xmlns:p14="http://schemas.microsoft.com/office/powerpoint/2010/main" val="21869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4379E1C-9A7B-85AB-ED0B-132FCEF1CFB1}"/>
              </a:ext>
            </a:extLst>
          </p:cNvPr>
          <p:cNvSpPr txBox="1">
            <a:spLocks/>
          </p:cNvSpPr>
          <p:nvPr/>
        </p:nvSpPr>
        <p:spPr>
          <a:xfrm>
            <a:off x="1155300" y="-403481"/>
            <a:ext cx="7564437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Conception de l’application web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84F6AA56-37EB-3D34-AAFF-72604CE75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485062"/>
              </p:ext>
            </p:extLst>
          </p:nvPr>
        </p:nvGraphicFramePr>
        <p:xfrm>
          <a:off x="1308013" y="368126"/>
          <a:ext cx="6837865" cy="2832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29280F21-6FCE-009E-7BCE-D4D842780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265" y="3417691"/>
            <a:ext cx="2772292" cy="11100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7DFC4F-57BA-A4B3-8D5E-14CE8D67DD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/>
          <a:stretch/>
        </p:blipFill>
        <p:spPr bwMode="auto">
          <a:xfrm>
            <a:off x="8286559" y="2112668"/>
            <a:ext cx="3316605" cy="204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790D67-AEB3-DE0E-5E20-85272BDFAF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67"/>
          <a:stretch/>
        </p:blipFill>
        <p:spPr bwMode="auto">
          <a:xfrm>
            <a:off x="8286559" y="4411386"/>
            <a:ext cx="3316605" cy="2048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A0B4E0F-FDC8-B603-D7C2-A20057CDBF2A}"/>
              </a:ext>
            </a:extLst>
          </p:cNvPr>
          <p:cNvSpPr txBox="1"/>
          <p:nvPr/>
        </p:nvSpPr>
        <p:spPr>
          <a:xfrm>
            <a:off x="801004" y="4467999"/>
            <a:ext cx="253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i="1" dirty="0"/>
              <a:t>Widget </a:t>
            </a:r>
            <a:r>
              <a:rPr lang="fr-FR" i="1" dirty="0" err="1"/>
              <a:t>Streamlit</a:t>
            </a:r>
            <a:endParaRPr lang="fr-FR" i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211BDF-1EFC-9C55-C38F-FB0839FBFC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886" y="3573384"/>
            <a:ext cx="798646" cy="798646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4E62464-EA4E-FFC0-9C39-2F16BE8C750D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3220557" y="3972707"/>
            <a:ext cx="16233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319E00C-A92D-39D4-EC66-E5B02FE4EAD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5642532" y="3136923"/>
            <a:ext cx="2644027" cy="835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93B1942-E662-2F8C-092C-76DA379E140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642532" y="3972707"/>
            <a:ext cx="2644027" cy="1462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9195423C-77FC-729D-523E-C10459E89CB6}"/>
              </a:ext>
            </a:extLst>
          </p:cNvPr>
          <p:cNvSpPr txBox="1"/>
          <p:nvPr/>
        </p:nvSpPr>
        <p:spPr>
          <a:xfrm>
            <a:off x="3514568" y="3252783"/>
            <a:ext cx="1706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accent6">
                    <a:lumMod val="50000"/>
                  </a:schemeClr>
                </a:solidFill>
              </a:rPr>
              <a:t>Requête SQL d’insertion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5C3FC52-A206-3BF6-356A-5007A612F349}"/>
              </a:ext>
            </a:extLst>
          </p:cNvPr>
          <p:cNvSpPr txBox="1"/>
          <p:nvPr/>
        </p:nvSpPr>
        <p:spPr>
          <a:xfrm rot="20526119">
            <a:off x="5615492" y="3053358"/>
            <a:ext cx="25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i="1" dirty="0">
                <a:solidFill>
                  <a:srgbClr val="FF0000"/>
                </a:solidFill>
              </a:rPr>
              <a:t>Requête SQL d’extraction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D551E3C-6170-A04E-85E9-2FADCB6D92C4}"/>
              </a:ext>
            </a:extLst>
          </p:cNvPr>
          <p:cNvSpPr txBox="1"/>
          <p:nvPr/>
        </p:nvSpPr>
        <p:spPr>
          <a:xfrm rot="2093700">
            <a:off x="5566281" y="4857226"/>
            <a:ext cx="253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i="1" dirty="0">
                <a:solidFill>
                  <a:srgbClr val="FF0000"/>
                </a:solidFill>
              </a:rPr>
              <a:t>Requête SQL d’extraction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B1B68A5-71B8-75D4-61DC-4CC9FD36FD75}"/>
              </a:ext>
            </a:extLst>
          </p:cNvPr>
          <p:cNvSpPr txBox="1"/>
          <p:nvPr/>
        </p:nvSpPr>
        <p:spPr>
          <a:xfrm>
            <a:off x="1155300" y="5245625"/>
            <a:ext cx="6990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Exemple de requêtes :</a:t>
            </a:r>
          </a:p>
          <a:p>
            <a:endParaRPr lang="fr-F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“INSERT INTO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Fichier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VALUES(?)", (item) </a:t>
            </a:r>
            <a:endParaRPr lang="fr-FR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0000"/>
                </a:solidFill>
              </a:rPr>
              <a:t>"SELECT </a:t>
            </a:r>
            <a:r>
              <a:rPr lang="fr-FR" dirty="0" smtClean="0">
                <a:solidFill>
                  <a:srgbClr val="FF0000"/>
                </a:solidFill>
              </a:rPr>
              <a:t>* </a:t>
            </a:r>
            <a:r>
              <a:rPr lang="fr-FR" dirty="0" err="1">
                <a:solidFill>
                  <a:srgbClr val="FF0000"/>
                </a:solidFill>
              </a:rPr>
              <a:t>From</a:t>
            </a:r>
            <a:r>
              <a:rPr lang="fr-FR" dirty="0">
                <a:solidFill>
                  <a:srgbClr val="FF0000"/>
                </a:solidFill>
              </a:rPr>
              <a:t> Fichier </a:t>
            </a:r>
            <a:r>
              <a:rPr lang="fr-FR" dirty="0" err="1">
                <a:solidFill>
                  <a:srgbClr val="FF0000"/>
                </a:solidFill>
              </a:rPr>
              <a:t>Where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CheckSum_Fichier</a:t>
            </a:r>
            <a:r>
              <a:rPr lang="fr-FR" dirty="0">
                <a:solidFill>
                  <a:srgbClr val="FF0000"/>
                </a:solidFill>
              </a:rPr>
              <a:t> = '%s'"%id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-79479" y="2422358"/>
            <a:ext cx="461665" cy="947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b="1" dirty="0"/>
              <a:t>PARTIE 1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865" y="24935"/>
            <a:ext cx="136800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1941</TotalTime>
  <Words>1158</Words>
  <Application>Microsoft Office PowerPoint</Application>
  <PresentationFormat>Grand écran</PresentationFormat>
  <Paragraphs>183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Calibri</vt:lpstr>
      <vt:lpstr>Symbol</vt:lpstr>
      <vt:lpstr>Times New Roman</vt:lpstr>
      <vt:lpstr>Trebuchet MS</vt:lpstr>
      <vt:lpstr>Tw Cen MT</vt:lpstr>
      <vt:lpstr>Wingdings</vt:lpstr>
      <vt:lpstr>Circuit</vt:lpstr>
      <vt:lpstr> Développement d'un logiciel d'aide au traitement de données expérimentales en utilisant l'intelligence artificielle</vt:lpstr>
      <vt:lpstr>Summary :</vt:lpstr>
      <vt:lpstr>My work in collaboration with researchers</vt:lpstr>
      <vt:lpstr>Company presentation</vt:lpstr>
      <vt:lpstr>Introduction partie 1</vt:lpstr>
      <vt:lpstr>Phase Conceptuelle </vt:lpstr>
      <vt:lpstr>Conception de l’application web </vt:lpstr>
      <vt:lpstr>Présentation PowerPoint</vt:lpstr>
      <vt:lpstr>Présentation PowerPoint</vt:lpstr>
      <vt:lpstr>Introduction partie 2</vt:lpstr>
      <vt:lpstr>Conception du logiciel de traitement des données </vt:lpstr>
      <vt:lpstr>Présentation PowerPoint</vt:lpstr>
      <vt:lpstr>Conception du logiciel de traitement des données </vt:lpstr>
      <vt:lpstr>Conception du logiciel de traitement des données </vt:lpstr>
      <vt:lpstr>Conception du logiciel de traitement des données </vt:lpstr>
      <vt:lpstr>Conclusion </vt:lpstr>
      <vt:lpstr>Bilan et perspectives</vt:lpstr>
    </vt:vector>
  </TitlesOfParts>
  <Company>CEA Saclay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rapport du stage</dc:title>
  <dc:creator>LACROIX Mathieu</dc:creator>
  <cp:lastModifiedBy>LACROIX Mathieu</cp:lastModifiedBy>
  <cp:revision>83</cp:revision>
  <dcterms:created xsi:type="dcterms:W3CDTF">2022-06-15T09:45:57Z</dcterms:created>
  <dcterms:modified xsi:type="dcterms:W3CDTF">2022-06-23T09:34:36Z</dcterms:modified>
</cp:coreProperties>
</file>